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906000" type="A4"/>
  <p:notesSz cx="6858000" cy="9144000"/>
  <p:defaultTextStyle>
    <a:defPPr>
      <a:defRPr lang="ko-KR"/>
    </a:defPPr>
    <a:lvl1pPr marL="0" algn="l" defTabSz="851489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25745" algn="l" defTabSz="851489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851489" algn="l" defTabSz="851489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277234" algn="l" defTabSz="851489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702979" algn="l" defTabSz="851489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128723" algn="l" defTabSz="851489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554468" algn="l" defTabSz="851489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2980212" algn="l" defTabSz="851489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405957" algn="l" defTabSz="851489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9" d="100"/>
          <a:sy n="89" d="100"/>
        </p:scale>
        <p:origin x="-936" y="-78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57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514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7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029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87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54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802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059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E2C-BEEA-4711-9D23-D0A008DD8A84}" type="datetimeFigureOut">
              <a:rPr lang="ko-KR" altLang="en-US" smtClean="0"/>
              <a:pPr/>
              <a:t>2011-12-23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CB9F3-3A57-4873-9BA2-17B1B69C2A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E2C-BEEA-4711-9D23-D0A008DD8A84}" type="datetimeFigureOut">
              <a:rPr lang="ko-KR" altLang="en-US" smtClean="0"/>
              <a:pPr/>
              <a:t>2011-12-23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CB9F3-3A57-4873-9BA2-17B1B69C2A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4" y="6365523"/>
            <a:ext cx="5829300" cy="1967441"/>
          </a:xfr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4" y="4198587"/>
            <a:ext cx="5829300" cy="2166936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574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514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723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7029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872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5446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8021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40595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E2C-BEEA-4711-9D23-D0A008DD8A84}" type="datetimeFigureOut">
              <a:rPr lang="ko-KR" altLang="en-US" smtClean="0"/>
              <a:pPr/>
              <a:t>2011-12-23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CB9F3-3A57-4873-9BA2-17B1B69C2A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311402"/>
            <a:ext cx="3028950" cy="653750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311402"/>
            <a:ext cx="3028950" cy="653750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E2C-BEEA-4711-9D23-D0A008DD8A84}" type="datetimeFigureOut">
              <a:rPr lang="ko-KR" altLang="en-US" smtClean="0"/>
              <a:pPr/>
              <a:t>2011-12-23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CB9F3-3A57-4873-9BA2-17B1B69C2A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6"/>
            <a:ext cx="3030141" cy="924101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5745" indent="0">
              <a:buNone/>
              <a:defRPr sz="1900" b="1"/>
            </a:lvl2pPr>
            <a:lvl3pPr marL="851489" indent="0">
              <a:buNone/>
              <a:defRPr sz="1700" b="1"/>
            </a:lvl3pPr>
            <a:lvl4pPr marL="1277234" indent="0">
              <a:buNone/>
              <a:defRPr sz="1500" b="1"/>
            </a:lvl4pPr>
            <a:lvl5pPr marL="1702979" indent="0">
              <a:buNone/>
              <a:defRPr sz="1500" b="1"/>
            </a:lvl5pPr>
            <a:lvl6pPr marL="2128723" indent="0">
              <a:buNone/>
              <a:defRPr sz="1500" b="1"/>
            </a:lvl6pPr>
            <a:lvl7pPr marL="2554468" indent="0">
              <a:buNone/>
              <a:defRPr sz="1500" b="1"/>
            </a:lvl7pPr>
            <a:lvl8pPr marL="2980212" indent="0">
              <a:buNone/>
              <a:defRPr sz="1500" b="1"/>
            </a:lvl8pPr>
            <a:lvl9pPr marL="3405957" indent="0">
              <a:buNone/>
              <a:defRPr sz="15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7"/>
            <a:ext cx="3030141" cy="5707416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0" y="2217386"/>
            <a:ext cx="3031331" cy="924101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5745" indent="0">
              <a:buNone/>
              <a:defRPr sz="1900" b="1"/>
            </a:lvl2pPr>
            <a:lvl3pPr marL="851489" indent="0">
              <a:buNone/>
              <a:defRPr sz="1700" b="1"/>
            </a:lvl3pPr>
            <a:lvl4pPr marL="1277234" indent="0">
              <a:buNone/>
              <a:defRPr sz="1500" b="1"/>
            </a:lvl4pPr>
            <a:lvl5pPr marL="1702979" indent="0">
              <a:buNone/>
              <a:defRPr sz="1500" b="1"/>
            </a:lvl5pPr>
            <a:lvl6pPr marL="2128723" indent="0">
              <a:buNone/>
              <a:defRPr sz="1500" b="1"/>
            </a:lvl6pPr>
            <a:lvl7pPr marL="2554468" indent="0">
              <a:buNone/>
              <a:defRPr sz="1500" b="1"/>
            </a:lvl7pPr>
            <a:lvl8pPr marL="2980212" indent="0">
              <a:buNone/>
              <a:defRPr sz="1500" b="1"/>
            </a:lvl8pPr>
            <a:lvl9pPr marL="3405957" indent="0">
              <a:buNone/>
              <a:defRPr sz="15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0" y="3141487"/>
            <a:ext cx="3031331" cy="5707416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E2C-BEEA-4711-9D23-D0A008DD8A84}" type="datetimeFigureOut">
              <a:rPr lang="ko-KR" altLang="en-US" smtClean="0"/>
              <a:pPr/>
              <a:t>2011-12-23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CB9F3-3A57-4873-9BA2-17B1B69C2A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E2C-BEEA-4711-9D23-D0A008DD8A84}" type="datetimeFigureOut">
              <a:rPr lang="ko-KR" altLang="en-US" smtClean="0"/>
              <a:pPr/>
              <a:t>2011-12-23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CB9F3-3A57-4873-9BA2-17B1B69C2A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E2C-BEEA-4711-9D23-D0A008DD8A84}" type="datetimeFigureOut">
              <a:rPr lang="ko-KR" altLang="en-US" smtClean="0"/>
              <a:pPr/>
              <a:t>2011-12-23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CB9F3-3A57-4873-9BA2-17B1B69C2A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4" cy="167851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2" cy="8454497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4" cy="6775980"/>
          </a:xfrm>
        </p:spPr>
        <p:txBody>
          <a:bodyPr/>
          <a:lstStyle>
            <a:lvl1pPr marL="0" indent="0">
              <a:buNone/>
              <a:defRPr sz="1300"/>
            </a:lvl1pPr>
            <a:lvl2pPr marL="425745" indent="0">
              <a:buNone/>
              <a:defRPr sz="1100"/>
            </a:lvl2pPr>
            <a:lvl3pPr marL="851489" indent="0">
              <a:buNone/>
              <a:defRPr sz="900"/>
            </a:lvl3pPr>
            <a:lvl4pPr marL="1277234" indent="0">
              <a:buNone/>
              <a:defRPr sz="800"/>
            </a:lvl4pPr>
            <a:lvl5pPr marL="1702979" indent="0">
              <a:buNone/>
              <a:defRPr sz="800"/>
            </a:lvl5pPr>
            <a:lvl6pPr marL="2128723" indent="0">
              <a:buNone/>
              <a:defRPr sz="800"/>
            </a:lvl6pPr>
            <a:lvl7pPr marL="2554468" indent="0">
              <a:buNone/>
              <a:defRPr sz="800"/>
            </a:lvl7pPr>
            <a:lvl8pPr marL="2980212" indent="0">
              <a:buNone/>
              <a:defRPr sz="800"/>
            </a:lvl8pPr>
            <a:lvl9pPr marL="3405957" indent="0">
              <a:buNone/>
              <a:defRPr sz="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E2C-BEEA-4711-9D23-D0A008DD8A84}" type="datetimeFigureOut">
              <a:rPr lang="ko-KR" altLang="en-US" smtClean="0"/>
              <a:pPr/>
              <a:t>2011-12-23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CB9F3-3A57-4873-9BA2-17B1B69C2A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1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20"/>
            <a:ext cx="4114800" cy="5943600"/>
          </a:xfrm>
        </p:spPr>
        <p:txBody>
          <a:bodyPr/>
          <a:lstStyle>
            <a:lvl1pPr marL="0" indent="0">
              <a:buNone/>
              <a:defRPr sz="3000"/>
            </a:lvl1pPr>
            <a:lvl2pPr marL="425745" indent="0">
              <a:buNone/>
              <a:defRPr sz="2600"/>
            </a:lvl2pPr>
            <a:lvl3pPr marL="851489" indent="0">
              <a:buNone/>
              <a:defRPr sz="2200"/>
            </a:lvl3pPr>
            <a:lvl4pPr marL="1277234" indent="0">
              <a:buNone/>
              <a:defRPr sz="1900"/>
            </a:lvl4pPr>
            <a:lvl5pPr marL="1702979" indent="0">
              <a:buNone/>
              <a:defRPr sz="1900"/>
            </a:lvl5pPr>
            <a:lvl6pPr marL="2128723" indent="0">
              <a:buNone/>
              <a:defRPr sz="1900"/>
            </a:lvl6pPr>
            <a:lvl7pPr marL="2554468" indent="0">
              <a:buNone/>
              <a:defRPr sz="1900"/>
            </a:lvl7pPr>
            <a:lvl8pPr marL="2980212" indent="0">
              <a:buNone/>
              <a:defRPr sz="1900"/>
            </a:lvl8pPr>
            <a:lvl9pPr marL="3405957" indent="0">
              <a:buNone/>
              <a:defRPr sz="19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300"/>
            </a:lvl1pPr>
            <a:lvl2pPr marL="425745" indent="0">
              <a:buNone/>
              <a:defRPr sz="1100"/>
            </a:lvl2pPr>
            <a:lvl3pPr marL="851489" indent="0">
              <a:buNone/>
              <a:defRPr sz="900"/>
            </a:lvl3pPr>
            <a:lvl4pPr marL="1277234" indent="0">
              <a:buNone/>
              <a:defRPr sz="800"/>
            </a:lvl4pPr>
            <a:lvl5pPr marL="1702979" indent="0">
              <a:buNone/>
              <a:defRPr sz="800"/>
            </a:lvl5pPr>
            <a:lvl6pPr marL="2128723" indent="0">
              <a:buNone/>
              <a:defRPr sz="800"/>
            </a:lvl6pPr>
            <a:lvl7pPr marL="2554468" indent="0">
              <a:buNone/>
              <a:defRPr sz="800"/>
            </a:lvl7pPr>
            <a:lvl8pPr marL="2980212" indent="0">
              <a:buNone/>
              <a:defRPr sz="800"/>
            </a:lvl8pPr>
            <a:lvl9pPr marL="3405957" indent="0">
              <a:buNone/>
              <a:defRPr sz="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E2C-BEEA-4711-9D23-D0A008DD8A84}" type="datetimeFigureOut">
              <a:rPr lang="ko-KR" altLang="en-US" smtClean="0"/>
              <a:pPr/>
              <a:t>2011-12-23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CB9F3-3A57-4873-9BA2-17B1B69C2A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E2C-BEEA-4711-9D23-D0A008DD8A84}" type="datetimeFigureOut">
              <a:rPr lang="ko-KR" altLang="en-US" smtClean="0"/>
              <a:pPr/>
              <a:t>2011-12-23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CB9F3-3A57-4873-9BA2-17B1B69C2A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96701"/>
            <a:ext cx="1543050" cy="8452202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96701"/>
            <a:ext cx="4514850" cy="8452202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E2C-BEEA-4711-9D23-D0A008DD8A84}" type="datetimeFigureOut">
              <a:rPr lang="ko-KR" altLang="en-US" smtClean="0"/>
              <a:pPr/>
              <a:t>2011-12-23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CB9F3-3A57-4873-9BA2-17B1B69C2A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85149" tIns="42574" rIns="85149" bIns="42574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85149" tIns="42574" rIns="85149" bIns="42574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85149" tIns="42574" rIns="85149" bIns="42574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7FE2C-BEEA-4711-9D23-D0A008DD8A84}" type="datetimeFigureOut">
              <a:rPr lang="ko-KR" altLang="en-US" smtClean="0"/>
              <a:pPr/>
              <a:t>2011-12-23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85149" tIns="42574" rIns="85149" bIns="42574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85149" tIns="42574" rIns="85149" bIns="42574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ACB9F3-3A57-4873-9BA2-17B1B69C2A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51489" rtl="0" eaLnBrk="1" latinLnBrk="1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9308" indent="-319308" algn="l" defTabSz="851489" rtl="0" eaLnBrk="1" latinLnBrk="1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91835" indent="-266090" algn="l" defTabSz="851489" rtl="0" eaLnBrk="1" latinLnBrk="1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4362" indent="-212872" algn="l" defTabSz="851489" rtl="0" eaLnBrk="1" latinLnBrk="1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90106" indent="-212872" algn="l" defTabSz="851489" rtl="0" eaLnBrk="1" latinLnBrk="1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5851" indent="-212872" algn="l" defTabSz="851489" rtl="0" eaLnBrk="1" latinLnBrk="1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41596" indent="-212872" algn="l" defTabSz="851489" rtl="0" eaLnBrk="1" latinLnBrk="1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67340" indent="-212872" algn="l" defTabSz="851489" rtl="0" eaLnBrk="1" latinLnBrk="1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3085" indent="-212872" algn="l" defTabSz="851489" rtl="0" eaLnBrk="1" latinLnBrk="1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18829" indent="-212872" algn="l" defTabSz="851489" rtl="0" eaLnBrk="1" latinLnBrk="1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851489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5745" algn="l" defTabSz="851489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51489" algn="l" defTabSz="851489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7234" algn="l" defTabSz="851489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02979" algn="l" defTabSz="851489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8723" algn="l" defTabSz="851489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54468" algn="l" defTabSz="851489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80212" algn="l" defTabSz="851489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05957" algn="l" defTabSz="851489" rtl="0" eaLnBrk="1" latinLnBrk="1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89317" y="208570"/>
            <a:ext cx="6479365" cy="94888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149" tIns="42574" rIns="85149" bIns="42574" rtlCol="0" anchor="ctr"/>
          <a:lstStyle/>
          <a:p>
            <a:pPr algn="ctr"/>
            <a:endParaRPr lang="en-US" altLang="ko-KR" sz="2400" b="1" dirty="0" smtClean="0">
              <a:solidFill>
                <a:schemeClr val="tx1"/>
              </a:solidFill>
              <a:latin typeface="나눔명조 ExtraBold" pitchFamily="18" charset="-127"/>
              <a:ea typeface="나눔명조 ExtraBold" pitchFamily="18" charset="-127"/>
            </a:endParaRPr>
          </a:p>
          <a:p>
            <a:pPr algn="ctr"/>
            <a:r>
              <a:rPr lang="ko-KR" altLang="en-US" sz="2200" b="1" dirty="0" smtClean="0">
                <a:solidFill>
                  <a:schemeClr val="tx1"/>
                </a:solidFill>
                <a:latin typeface="나눔명조 ExtraBold" pitchFamily="18" charset="-127"/>
                <a:ea typeface="나눔명조 ExtraBold" pitchFamily="18" charset="-127"/>
              </a:rPr>
              <a:t> 수원시</a:t>
            </a:r>
            <a:r>
              <a:rPr lang="ko-KR" altLang="en-US" sz="2000" dirty="0" smtClean="0">
                <a:solidFill>
                  <a:schemeClr val="tx1"/>
                </a:solidFill>
                <a:latin typeface="나눔명조 ExtraBold" pitchFamily="18" charset="-127"/>
                <a:ea typeface="나눔명조 ExtraBold" pitchFamily="18" charset="-127"/>
              </a:rPr>
              <a:t>와 함께하는 </a:t>
            </a:r>
            <a:endParaRPr lang="en-US" altLang="ko-KR" sz="2000" dirty="0" smtClean="0">
              <a:solidFill>
                <a:schemeClr val="tx1"/>
              </a:solidFill>
              <a:latin typeface="나눔명조 ExtraBold" pitchFamily="18" charset="-127"/>
              <a:ea typeface="나눔명조 ExtraBold" pitchFamily="18" charset="-127"/>
            </a:endParaRPr>
          </a:p>
          <a:p>
            <a:pPr algn="ctr"/>
            <a:r>
              <a:rPr lang="ko-KR" altLang="en-US" sz="2000" dirty="0" err="1" smtClean="0">
                <a:solidFill>
                  <a:schemeClr val="tx1"/>
                </a:solidFill>
                <a:latin typeface="나눔명조 ExtraBold" pitchFamily="18" charset="-127"/>
                <a:ea typeface="나눔명조 ExtraBold" pitchFamily="18" charset="-127"/>
              </a:rPr>
              <a:t>골관절염</a:t>
            </a:r>
            <a:r>
              <a:rPr lang="ko-KR" altLang="en-US" sz="2000" dirty="0" smtClean="0">
                <a:solidFill>
                  <a:schemeClr val="tx1"/>
                </a:solidFill>
                <a:latin typeface="나눔명조 ExtraBold" pitchFamily="18" charset="-127"/>
                <a:ea typeface="나눔명조 ExtraBold" pitchFamily="18" charset="-127"/>
              </a:rPr>
              <a:t> 공개강의</a:t>
            </a:r>
            <a:r>
              <a:rPr lang="en-US" altLang="ko-KR" sz="2000" dirty="0" smtClean="0">
                <a:solidFill>
                  <a:schemeClr val="tx1"/>
                </a:solidFill>
                <a:latin typeface="나눔명조 ExtraBold" pitchFamily="18" charset="-127"/>
                <a:ea typeface="나눔명조 ExtraBold" pitchFamily="18" charset="-127"/>
              </a:rPr>
              <a:t>   </a:t>
            </a:r>
            <a:r>
              <a:rPr lang="en-US" altLang="ko-KR" sz="2000" b="1" i="1" dirty="0" smtClean="0">
                <a:solidFill>
                  <a:schemeClr val="tx1"/>
                </a:solidFill>
                <a:latin typeface="나눔손글씨 펜" pitchFamily="66" charset="-127"/>
                <a:ea typeface="나눔손글씨 펜" pitchFamily="66" charset="-127"/>
              </a:rPr>
              <a:t>‘</a:t>
            </a:r>
            <a:r>
              <a:rPr lang="ko-KR" altLang="en-US" sz="4400" i="1" dirty="0" smtClean="0">
                <a:solidFill>
                  <a:schemeClr val="tx1"/>
                </a:solidFill>
                <a:latin typeface="나눔손글씨 펜" pitchFamily="66" charset="-127"/>
                <a:ea typeface="나눔손글씨 펜" pitchFamily="66" charset="-127"/>
              </a:rPr>
              <a:t>내 </a:t>
            </a:r>
            <a:r>
              <a:rPr lang="ko-KR" altLang="en-US" sz="4400" i="1" dirty="0" smtClean="0">
                <a:solidFill>
                  <a:schemeClr val="accent1"/>
                </a:solidFill>
                <a:latin typeface="나눔손글씨 펜" pitchFamily="66" charset="-127"/>
                <a:ea typeface="나눔손글씨 펜" pitchFamily="66" charset="-127"/>
              </a:rPr>
              <a:t>무릎</a:t>
            </a:r>
            <a:r>
              <a:rPr lang="ko-KR" altLang="en-US" sz="4400" i="1" dirty="0" smtClean="0">
                <a:solidFill>
                  <a:schemeClr val="tx1"/>
                </a:solidFill>
                <a:latin typeface="나눔손글씨 펜" pitchFamily="66" charset="-127"/>
                <a:ea typeface="나눔손글씨 펜" pitchFamily="66" charset="-127"/>
              </a:rPr>
              <a:t> 어때요</a:t>
            </a:r>
            <a:r>
              <a:rPr lang="en-US" altLang="ko-KR" sz="4400" i="1" dirty="0" smtClean="0">
                <a:solidFill>
                  <a:schemeClr val="tx1"/>
                </a:solidFill>
                <a:latin typeface="나눔손글씨 펜" pitchFamily="66" charset="-127"/>
                <a:ea typeface="나눔손글씨 펜" pitchFamily="66" charset="-127"/>
              </a:rPr>
              <a:t>?’</a:t>
            </a: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172026" cy="347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85149" tIns="42574" rIns="85149" bIns="42574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1265" name="_x73348824" descr="EMB00000d5c31f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3698" y="309530"/>
            <a:ext cx="6155396" cy="38979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500042" y="6953264"/>
          <a:ext cx="5902821" cy="2174808"/>
        </p:xfrm>
        <a:graphic>
          <a:graphicData uri="http://schemas.openxmlformats.org/drawingml/2006/table">
            <a:tbl>
              <a:tblPr/>
              <a:tblGrid>
                <a:gridCol w="1290680"/>
                <a:gridCol w="2724172"/>
                <a:gridCol w="1887969"/>
              </a:tblGrid>
              <a:tr h="29986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시간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 marL="76865" marR="76865" marT="40203" marB="40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주제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 marL="76865" marR="76865" marT="40203" marB="40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강사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 marL="76865" marR="76865" marT="40203" marB="40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7245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dirty="0">
                          <a:solidFill>
                            <a:srgbClr val="0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17:00-17:40</a:t>
                      </a:r>
                      <a:endParaRPr lang="en-US" sz="1300" dirty="0">
                        <a:solidFill>
                          <a:srgbClr val="000000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 marL="76865" marR="76865" marT="40203" marB="40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dirty="0">
                          <a:solidFill>
                            <a:srgbClr val="0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내 무릎 어때요</a:t>
                      </a:r>
                      <a:r>
                        <a:rPr lang="en-US" altLang="ko-KR" sz="1500" b="1" dirty="0" smtClean="0">
                          <a:solidFill>
                            <a:srgbClr val="0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?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dirty="0" smtClean="0">
                          <a:solidFill>
                            <a:srgbClr val="0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(</a:t>
                      </a:r>
                      <a:r>
                        <a:rPr lang="ko-KR" altLang="en-US" sz="1500" b="1" dirty="0">
                          <a:solidFill>
                            <a:srgbClr val="0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진단 및 치료방법</a:t>
                      </a:r>
                      <a:r>
                        <a:rPr lang="en-US" altLang="ko-KR" sz="1500" b="1" dirty="0">
                          <a:solidFill>
                            <a:srgbClr val="0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)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 marL="76865" marR="76865" marT="40203" marB="40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dirty="0" smtClean="0">
                          <a:solidFill>
                            <a:srgbClr val="0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민병현 교수</a:t>
                      </a:r>
                      <a:endParaRPr lang="en-US" altLang="ko-KR" sz="1500" b="1" dirty="0" smtClean="0">
                        <a:solidFill>
                          <a:srgbClr val="000000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dirty="0" smtClean="0">
                          <a:solidFill>
                            <a:srgbClr val="0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손광현 </a:t>
                      </a:r>
                      <a:r>
                        <a:rPr lang="ko-KR" altLang="en-US" sz="1500" b="1" dirty="0">
                          <a:solidFill>
                            <a:srgbClr val="0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전문의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 marL="76865" marR="76865" marT="40203" marB="40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19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rgbClr val="0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17:40-17:50</a:t>
                      </a:r>
                      <a:endParaRPr lang="en-US" sz="1300">
                        <a:solidFill>
                          <a:srgbClr val="000000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 marL="76865" marR="76865" marT="40203" marB="40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dirty="0">
                          <a:solidFill>
                            <a:srgbClr val="0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질의 응답 시간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 marL="76865" marR="76865" marT="40203" marB="40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dirty="0">
                        <a:solidFill>
                          <a:srgbClr val="000000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 marL="76865" marR="76865" marT="40203" marB="40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25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>
                          <a:solidFill>
                            <a:srgbClr val="0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17:50-18:00</a:t>
                      </a:r>
                      <a:endParaRPr lang="en-US" sz="1300">
                        <a:solidFill>
                          <a:srgbClr val="000000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 marL="76865" marR="76865" marT="40203" marB="40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dirty="0">
                          <a:solidFill>
                            <a:srgbClr val="0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강의 종료 </a:t>
                      </a:r>
                      <a:r>
                        <a:rPr lang="en-US" altLang="ko-KR" sz="1500" b="1" baseline="0" dirty="0" smtClean="0">
                          <a:solidFill>
                            <a:srgbClr val="0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 </a:t>
                      </a:r>
                      <a:r>
                        <a:rPr lang="ko-KR" altLang="en-US" sz="1500" b="1" baseline="0" dirty="0" smtClean="0">
                          <a:solidFill>
                            <a:srgbClr val="0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및 </a:t>
                      </a:r>
                      <a:r>
                        <a:rPr lang="ko-KR" altLang="en-US" sz="1500" b="1" dirty="0" smtClean="0">
                          <a:solidFill>
                            <a:srgbClr val="0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소책자</a:t>
                      </a:r>
                      <a:r>
                        <a:rPr lang="en-US" altLang="ko-KR" sz="1500" b="1" dirty="0" smtClean="0">
                          <a:solidFill>
                            <a:srgbClr val="0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,</a:t>
                      </a:r>
                      <a:r>
                        <a:rPr lang="en-US" altLang="ko-KR" sz="1500" b="1" baseline="0" dirty="0" smtClean="0">
                          <a:solidFill>
                            <a:srgbClr val="0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 </a:t>
                      </a:r>
                      <a:r>
                        <a:rPr lang="ko-KR" altLang="en-US" sz="1500" b="1" dirty="0" smtClean="0">
                          <a:solidFill>
                            <a:srgbClr val="000000"/>
                          </a:solidFill>
                          <a:latin typeface="나눔명조" pitchFamily="18" charset="-127"/>
                          <a:ea typeface="나눔명조" pitchFamily="18" charset="-127"/>
                        </a:rPr>
                        <a:t>기념품 증정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명조" pitchFamily="18" charset="-127"/>
                        <a:ea typeface="나눔명조" pitchFamily="18" charset="-127"/>
                      </a:endParaRPr>
                    </a:p>
                  </a:txBody>
                  <a:tcPr marL="76865" marR="76865" marT="40203" marB="40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14356" y="5667380"/>
            <a:ext cx="5831428" cy="1255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5149" tIns="42574" rIns="85149" bIns="42574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900" b="1" dirty="0" smtClean="0">
                <a:solidFill>
                  <a:srgbClr val="000000"/>
                </a:solidFill>
                <a:latin typeface="나눔명조" pitchFamily="18" charset="-127"/>
                <a:ea typeface="나눔명조" pitchFamily="18" charset="-127"/>
              </a:rPr>
              <a:t>일시 </a:t>
            </a:r>
            <a:r>
              <a:rPr kumimoji="1" lang="ko-KR" altLang="ko-KR" sz="1900" b="1" dirty="0" smtClean="0">
                <a:solidFill>
                  <a:srgbClr val="000000"/>
                </a:solidFill>
                <a:latin typeface="나눔명조" pitchFamily="18" charset="-127"/>
                <a:ea typeface="나눔명조" pitchFamily="18" charset="-127"/>
              </a:rPr>
              <a:t>; 2011</a:t>
            </a:r>
            <a:r>
              <a:rPr kumimoji="1" lang="ko-KR" altLang="en-US" sz="1900" b="1" dirty="0" smtClean="0">
                <a:solidFill>
                  <a:srgbClr val="000000"/>
                </a:solidFill>
                <a:latin typeface="나눔명조" pitchFamily="18" charset="-127"/>
                <a:ea typeface="나눔명조" pitchFamily="18" charset="-127"/>
              </a:rPr>
              <a:t>년 </a:t>
            </a:r>
            <a:r>
              <a:rPr kumimoji="1" lang="ko-KR" altLang="ko-KR" sz="1900" b="1" dirty="0" smtClean="0">
                <a:solidFill>
                  <a:srgbClr val="000000"/>
                </a:solidFill>
                <a:latin typeface="나눔명조" pitchFamily="18" charset="-127"/>
                <a:ea typeface="나눔명조" pitchFamily="18" charset="-127"/>
              </a:rPr>
              <a:t>12</a:t>
            </a:r>
            <a:r>
              <a:rPr kumimoji="1" lang="ko-KR" altLang="en-US" sz="1900" b="1" dirty="0" smtClean="0">
                <a:solidFill>
                  <a:srgbClr val="000000"/>
                </a:solidFill>
                <a:latin typeface="나눔명조" pitchFamily="18" charset="-127"/>
                <a:ea typeface="나눔명조" pitchFamily="18" charset="-127"/>
              </a:rPr>
              <a:t>월 </a:t>
            </a:r>
            <a:r>
              <a:rPr kumimoji="1" lang="ko-KR" altLang="ko-KR" sz="1900" b="1" dirty="0" smtClean="0">
                <a:solidFill>
                  <a:srgbClr val="000000"/>
                </a:solidFill>
                <a:latin typeface="나눔명조" pitchFamily="18" charset="-127"/>
                <a:ea typeface="나눔명조" pitchFamily="18" charset="-127"/>
              </a:rPr>
              <a:t>26</a:t>
            </a:r>
            <a:r>
              <a:rPr kumimoji="1" lang="ko-KR" altLang="en-US" sz="1900" b="1" dirty="0" smtClean="0">
                <a:solidFill>
                  <a:srgbClr val="000000"/>
                </a:solidFill>
                <a:latin typeface="나눔명조" pitchFamily="18" charset="-127"/>
                <a:ea typeface="나눔명조" pitchFamily="18" charset="-127"/>
              </a:rPr>
              <a:t>일 월요일 </a:t>
            </a:r>
            <a:r>
              <a:rPr kumimoji="1" lang="ko-KR" altLang="ko-KR" sz="1900" b="1" dirty="0" smtClean="0">
                <a:solidFill>
                  <a:srgbClr val="000000"/>
                </a:solidFill>
                <a:latin typeface="나눔명조" pitchFamily="18" charset="-127"/>
                <a:ea typeface="나눔명조" pitchFamily="18" charset="-127"/>
              </a:rPr>
              <a:t>17:00~18:00</a:t>
            </a:r>
            <a:endParaRPr kumimoji="1" lang="ko-KR" altLang="ko-KR" sz="900" dirty="0" smtClean="0">
              <a:latin typeface="나눔명조" pitchFamily="18" charset="-127"/>
              <a:ea typeface="나눔명조" pitchFamily="18" charset="-127"/>
            </a:endParaRPr>
          </a:p>
          <a:p>
            <a:pPr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900" b="1" dirty="0" smtClean="0">
                <a:solidFill>
                  <a:srgbClr val="000000"/>
                </a:solidFill>
                <a:latin typeface="나눔명조" pitchFamily="18" charset="-127"/>
                <a:ea typeface="나눔명조" pitchFamily="18" charset="-127"/>
              </a:rPr>
              <a:t>장소 </a:t>
            </a:r>
            <a:r>
              <a:rPr kumimoji="1" lang="ko-KR" altLang="ko-KR" sz="1900" b="1" dirty="0" smtClean="0">
                <a:solidFill>
                  <a:srgbClr val="000000"/>
                </a:solidFill>
                <a:latin typeface="나눔명조" pitchFamily="18" charset="-127"/>
                <a:ea typeface="나눔명조" pitchFamily="18" charset="-127"/>
              </a:rPr>
              <a:t>; </a:t>
            </a:r>
            <a:r>
              <a:rPr kumimoji="1" lang="ko-KR" altLang="en-US" sz="1900" b="1" dirty="0" err="1" smtClean="0">
                <a:solidFill>
                  <a:srgbClr val="000000"/>
                </a:solidFill>
                <a:latin typeface="나눔명조" pitchFamily="18" charset="-127"/>
                <a:ea typeface="나눔명조" pitchFamily="18" charset="-127"/>
              </a:rPr>
              <a:t>아주대학교병원</a:t>
            </a:r>
            <a:r>
              <a:rPr kumimoji="1" lang="ko-KR" altLang="en-US" sz="1900" b="1" dirty="0" smtClean="0">
                <a:solidFill>
                  <a:srgbClr val="000000"/>
                </a:solidFill>
                <a:latin typeface="나눔명조" pitchFamily="18" charset="-127"/>
                <a:ea typeface="나눔명조" pitchFamily="18" charset="-127"/>
              </a:rPr>
              <a:t> 본관 지하</a:t>
            </a:r>
            <a:r>
              <a:rPr kumimoji="1" lang="ko-KR" altLang="ko-KR" sz="1900" b="1" dirty="0" smtClean="0">
                <a:solidFill>
                  <a:srgbClr val="000000"/>
                </a:solidFill>
                <a:latin typeface="나눔명조" pitchFamily="18" charset="-127"/>
                <a:ea typeface="나눔명조" pitchFamily="18" charset="-127"/>
              </a:rPr>
              <a:t>3</a:t>
            </a:r>
            <a:r>
              <a:rPr kumimoji="1" lang="ko-KR" altLang="en-US" sz="1900" b="1" dirty="0" smtClean="0">
                <a:solidFill>
                  <a:srgbClr val="000000"/>
                </a:solidFill>
                <a:latin typeface="나눔명조" pitchFamily="18" charset="-127"/>
                <a:ea typeface="나눔명조" pitchFamily="18" charset="-127"/>
              </a:rPr>
              <a:t>층</a:t>
            </a:r>
            <a:endParaRPr kumimoji="1" lang="ko-KR" altLang="en-US" sz="900" dirty="0" smtClean="0">
              <a:latin typeface="나눔명조" pitchFamily="18" charset="-127"/>
              <a:ea typeface="나눔명조" pitchFamily="18" charset="-127"/>
            </a:endParaRPr>
          </a:p>
          <a:p>
            <a:pPr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900" b="1" dirty="0" smtClean="0">
                <a:solidFill>
                  <a:srgbClr val="000000"/>
                </a:solidFill>
                <a:latin typeface="나눔명조" pitchFamily="18" charset="-127"/>
                <a:ea typeface="나눔명조" pitchFamily="18" charset="-127"/>
              </a:rPr>
              <a:t>          [</a:t>
            </a:r>
            <a:r>
              <a:rPr kumimoji="1" lang="ko-KR" altLang="en-US" sz="1900" b="1" dirty="0" err="1" smtClean="0">
                <a:solidFill>
                  <a:srgbClr val="000000"/>
                </a:solidFill>
                <a:latin typeface="나눔명조" pitchFamily="18" charset="-127"/>
                <a:ea typeface="나눔명조" pitchFamily="18" charset="-127"/>
              </a:rPr>
              <a:t>골관절염특화센터</a:t>
            </a:r>
            <a:r>
              <a:rPr kumimoji="1" lang="en-US" altLang="ko-KR" sz="1900" b="1" dirty="0" smtClean="0">
                <a:solidFill>
                  <a:srgbClr val="000000"/>
                </a:solidFill>
                <a:latin typeface="나눔명조" pitchFamily="18" charset="-127"/>
                <a:ea typeface="나눔명조" pitchFamily="18" charset="-127"/>
              </a:rPr>
              <a:t>] ‘</a:t>
            </a:r>
            <a:r>
              <a:rPr kumimoji="1" lang="ko-KR" altLang="en-US" sz="1900" b="1" dirty="0" err="1" smtClean="0">
                <a:solidFill>
                  <a:srgbClr val="000000"/>
                </a:solidFill>
                <a:latin typeface="나눔명조" pitchFamily="18" charset="-127"/>
                <a:ea typeface="나눔명조" pitchFamily="18" charset="-127"/>
              </a:rPr>
              <a:t>교육실</a:t>
            </a:r>
            <a:r>
              <a:rPr kumimoji="1" lang="ko-KR" altLang="en-US" sz="1900" b="1" dirty="0" smtClean="0">
                <a:solidFill>
                  <a:srgbClr val="000000"/>
                </a:solidFill>
                <a:latin typeface="나눔명조" pitchFamily="18" charset="-127"/>
                <a:ea typeface="나눔명조" pitchFamily="18" charset="-127"/>
              </a:rPr>
              <a:t>’</a:t>
            </a:r>
            <a:endParaRPr kumimoji="1" lang="ko-KR" altLang="en-US" sz="900" dirty="0" smtClean="0">
              <a:latin typeface="나눔명조" pitchFamily="18" charset="-127"/>
              <a:ea typeface="나눔명조" pitchFamily="18" charset="-127"/>
            </a:endParaRPr>
          </a:p>
          <a:p>
            <a:pPr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900" b="1" dirty="0" smtClean="0">
                <a:solidFill>
                  <a:srgbClr val="000000"/>
                </a:solidFill>
                <a:latin typeface="나눔명조" pitchFamily="18" charset="-127"/>
                <a:ea typeface="나눔명조" pitchFamily="18" charset="-127"/>
              </a:rPr>
              <a:t>프로그램</a:t>
            </a:r>
            <a:endParaRPr kumimoji="1" lang="ko-KR" altLang="en-US" sz="2600" dirty="0" smtClean="0">
              <a:latin typeface="나눔명조" pitchFamily="18" charset="-127"/>
              <a:ea typeface="나눔명조" pitchFamily="18" charset="-127"/>
            </a:endParaRPr>
          </a:p>
        </p:txBody>
      </p:sp>
      <p:sp>
        <p:nvSpPr>
          <p:cNvPr id="8" name="순서도: 수행의 시작/종료 7"/>
          <p:cNvSpPr/>
          <p:nvPr/>
        </p:nvSpPr>
        <p:spPr>
          <a:xfrm>
            <a:off x="500042" y="5810256"/>
            <a:ext cx="194381" cy="67778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149" tIns="42574" rIns="85149" bIns="42574" rtlCol="0" anchor="ctr"/>
          <a:lstStyle/>
          <a:p>
            <a:pPr algn="ctr"/>
            <a:endParaRPr lang="ko-KR" altLang="en-US"/>
          </a:p>
        </p:txBody>
      </p:sp>
      <p:sp>
        <p:nvSpPr>
          <p:cNvPr id="9" name="순서도: 수행의 시작/종료 8"/>
          <p:cNvSpPr/>
          <p:nvPr/>
        </p:nvSpPr>
        <p:spPr>
          <a:xfrm>
            <a:off x="500042" y="6024570"/>
            <a:ext cx="194381" cy="67778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149" tIns="42574" rIns="85149" bIns="42574" rtlCol="0" anchor="ctr"/>
          <a:lstStyle/>
          <a:p>
            <a:pPr algn="ctr"/>
            <a:endParaRPr lang="ko-KR" altLang="en-US"/>
          </a:p>
        </p:txBody>
      </p:sp>
      <p:sp>
        <p:nvSpPr>
          <p:cNvPr id="11" name="순서도: 수행의 시작/종료 10"/>
          <p:cNvSpPr/>
          <p:nvPr/>
        </p:nvSpPr>
        <p:spPr>
          <a:xfrm>
            <a:off x="500042" y="6667512"/>
            <a:ext cx="194381" cy="67778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149" tIns="42574" rIns="85149" bIns="42574" rtlCol="0" anchor="ctr"/>
          <a:lstStyle/>
          <a:p>
            <a:pPr algn="ctr"/>
            <a:endParaRPr lang="ko-KR" altLang="en-US"/>
          </a:p>
        </p:txBody>
      </p:sp>
      <p:pic>
        <p:nvPicPr>
          <p:cNvPr id="14" name="그림 13" descr="병원엠블럼(원포함)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5795" y="9167842"/>
            <a:ext cx="428627" cy="42862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149555" y="9239280"/>
            <a:ext cx="3065263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500" dirty="0" err="1" smtClean="0">
                <a:latin typeface="나눔고딕" pitchFamily="50" charset="-127"/>
                <a:ea typeface="나눔고딕" pitchFamily="50" charset="-127"/>
              </a:rPr>
              <a:t>아주대학교병원</a:t>
            </a:r>
            <a:r>
              <a:rPr lang="ko-KR" altLang="en-US" sz="15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500" dirty="0" err="1" smtClean="0">
                <a:latin typeface="나눔고딕" pitchFamily="50" charset="-127"/>
                <a:ea typeface="나눔고딕" pitchFamily="50" charset="-127"/>
              </a:rPr>
              <a:t>골관절염특화센터</a:t>
            </a:r>
            <a:r>
              <a:rPr lang="ko-KR" altLang="en-US" sz="1500" dirty="0" smtClean="0">
                <a:latin typeface="나눔고딕" pitchFamily="50" charset="-127"/>
                <a:ea typeface="나눔고딕" pitchFamily="50" charset="-127"/>
              </a:rPr>
              <a:t>  </a:t>
            </a:r>
            <a:endParaRPr lang="ko-KR" altLang="en-US" sz="1500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6" name="_x91193920" descr="EMB000002a8404a"/>
          <p:cNvPicPr/>
          <p:nvPr/>
        </p:nvPicPr>
        <p:blipFill>
          <a:blip r:embed="rId4" cstate="print"/>
          <a:srcRect l="35190" t="15289" r="36749" b="48962"/>
          <a:stretch>
            <a:fillRect/>
          </a:stretch>
        </p:blipFill>
        <p:spPr bwMode="auto">
          <a:xfrm>
            <a:off x="4143380" y="9239280"/>
            <a:ext cx="327660" cy="302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4443514" y="9239280"/>
            <a:ext cx="127150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500" dirty="0" smtClean="0">
                <a:latin typeface="나눔고딕" pitchFamily="50" charset="-127"/>
                <a:ea typeface="나눔고딕" pitchFamily="50" charset="-127"/>
              </a:rPr>
              <a:t>수원시보건소</a:t>
            </a:r>
            <a:endParaRPr lang="en-US" altLang="ko-KR" sz="1500" dirty="0" smtClean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8" name="내용 개체 틀 3" descr="RR.bmp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4356" y="4167182"/>
            <a:ext cx="1390761" cy="96126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67</Words>
  <Application>Microsoft Office PowerPoint</Application>
  <PresentationFormat>A4 용지(210x297mm)</PresentationFormat>
  <Paragraphs>21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Company>hanshin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nanunya</dc:creator>
  <cp:lastModifiedBy>SEC</cp:lastModifiedBy>
  <cp:revision>10</cp:revision>
  <dcterms:created xsi:type="dcterms:W3CDTF">2011-11-07T06:22:19Z</dcterms:created>
  <dcterms:modified xsi:type="dcterms:W3CDTF">2011-12-23T04:50:14Z</dcterms:modified>
</cp:coreProperties>
</file>