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3" r:id="rId2"/>
    <p:sldId id="285" r:id="rId3"/>
    <p:sldId id="256" r:id="rId4"/>
    <p:sldId id="257" r:id="rId5"/>
    <p:sldId id="258" r:id="rId6"/>
    <p:sldId id="259" r:id="rId7"/>
    <p:sldId id="260" r:id="rId8"/>
    <p:sldId id="286" r:id="rId9"/>
    <p:sldId id="268" r:id="rId10"/>
    <p:sldId id="278" r:id="rId11"/>
    <p:sldId id="279" r:id="rId12"/>
    <p:sldId id="280" r:id="rId13"/>
    <p:sldId id="281" r:id="rId14"/>
    <p:sldId id="282" r:id="rId15"/>
    <p:sldId id="283" r:id="rId16"/>
    <p:sldId id="284" r:id="rId17"/>
    <p:sldId id="269" r:id="rId18"/>
    <p:sldId id="261" r:id="rId19"/>
    <p:sldId id="262" r:id="rId20"/>
    <p:sldId id="264" r:id="rId21"/>
    <p:sldId id="265" r:id="rId22"/>
    <p:sldId id="266" r:id="rId23"/>
    <p:sldId id="267" r:id="rId24"/>
    <p:sldId id="274" r:id="rId25"/>
    <p:sldId id="275" r:id="rId26"/>
    <p:sldId id="276" r:id="rId27"/>
    <p:sldId id="277" r:id="rId28"/>
    <p:sldId id="288" r:id="rId29"/>
    <p:sldId id="290" r:id="rId30"/>
    <p:sldId id="291" r:id="rId31"/>
    <p:sldId id="292" r:id="rId32"/>
    <p:sldId id="295" r:id="rId33"/>
    <p:sldId id="293" r:id="rId34"/>
    <p:sldId id="294" r:id="rId35"/>
    <p:sldId id="298" r:id="rId36"/>
    <p:sldId id="299" r:id="rId37"/>
    <p:sldId id="300" r:id="rId38"/>
    <p:sldId id="296" r:id="rId39"/>
    <p:sldId id="297" r:id="rId40"/>
    <p:sldId id="301" r:id="rId41"/>
    <p:sldId id="302" r:id="rId42"/>
    <p:sldId id="303" r:id="rId43"/>
    <p:sldId id="304" r:id="rId44"/>
    <p:sldId id="305" r:id="rId45"/>
    <p:sldId id="306" r:id="rId46"/>
    <p:sldId id="307" r:id="rId47"/>
    <p:sldId id="308" r:id="rId48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1296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E39B1-71CA-42A0-896C-C7F6B997BD01}" type="datetimeFigureOut">
              <a:rPr lang="ko-KR" altLang="en-US" smtClean="0"/>
              <a:pPr/>
              <a:t>2020-01-31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8C9A0A-B8C3-4CF1-B839-6A5FAC1A795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14089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E39B1-71CA-42A0-896C-C7F6B997BD01}" type="datetimeFigureOut">
              <a:rPr lang="ko-KR" altLang="en-US" smtClean="0"/>
              <a:pPr/>
              <a:t>2020-01-31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8C9A0A-B8C3-4CF1-B839-6A5FAC1A795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624837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E39B1-71CA-42A0-896C-C7F6B997BD01}" type="datetimeFigureOut">
              <a:rPr lang="ko-KR" altLang="en-US" smtClean="0"/>
              <a:pPr/>
              <a:t>2020-01-31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8C9A0A-B8C3-4CF1-B839-6A5FAC1A795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099760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E39B1-71CA-42A0-896C-C7F6B997BD01}" type="datetimeFigureOut">
              <a:rPr lang="ko-KR" altLang="en-US" smtClean="0"/>
              <a:pPr/>
              <a:t>2020-01-31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8C9A0A-B8C3-4CF1-B839-6A5FAC1A795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169764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E39B1-71CA-42A0-896C-C7F6B997BD01}" type="datetimeFigureOut">
              <a:rPr lang="ko-KR" altLang="en-US" smtClean="0"/>
              <a:pPr/>
              <a:t>2020-01-31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8C9A0A-B8C3-4CF1-B839-6A5FAC1A795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763362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E39B1-71CA-42A0-896C-C7F6B997BD01}" type="datetimeFigureOut">
              <a:rPr lang="ko-KR" altLang="en-US" smtClean="0"/>
              <a:pPr/>
              <a:t>2020-01-31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8C9A0A-B8C3-4CF1-B839-6A5FAC1A795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603569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E39B1-71CA-42A0-896C-C7F6B997BD01}" type="datetimeFigureOut">
              <a:rPr lang="ko-KR" altLang="en-US" smtClean="0"/>
              <a:pPr/>
              <a:t>2020-01-31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8C9A0A-B8C3-4CF1-B839-6A5FAC1A795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187343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E39B1-71CA-42A0-896C-C7F6B997BD01}" type="datetimeFigureOut">
              <a:rPr lang="ko-KR" altLang="en-US" smtClean="0"/>
              <a:pPr/>
              <a:t>2020-01-31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8C9A0A-B8C3-4CF1-B839-6A5FAC1A795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302596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E39B1-71CA-42A0-896C-C7F6B997BD01}" type="datetimeFigureOut">
              <a:rPr lang="ko-KR" altLang="en-US" smtClean="0"/>
              <a:pPr/>
              <a:t>2020-01-31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8C9A0A-B8C3-4CF1-B839-6A5FAC1A795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427756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E39B1-71CA-42A0-896C-C7F6B997BD01}" type="datetimeFigureOut">
              <a:rPr lang="ko-KR" altLang="en-US" smtClean="0"/>
              <a:pPr/>
              <a:t>2020-01-31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8C9A0A-B8C3-4CF1-B839-6A5FAC1A795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701547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E39B1-71CA-42A0-896C-C7F6B997BD01}" type="datetimeFigureOut">
              <a:rPr lang="ko-KR" altLang="en-US" smtClean="0"/>
              <a:pPr/>
              <a:t>2020-01-31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8C9A0A-B8C3-4CF1-B839-6A5FAC1A795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68318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DE39B1-71CA-42A0-896C-C7F6B997BD01}" type="datetimeFigureOut">
              <a:rPr lang="ko-KR" altLang="en-US" smtClean="0"/>
              <a:pPr/>
              <a:t>2020-01-31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8C9A0A-B8C3-4CF1-B839-6A5FAC1A795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580836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ifelongedu.go.kr/" TargetMode="External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hyperlink" Target="http://www.lifelongedu.go.kr/" TargetMode="Externa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ifelongedu.go.kr/" TargetMode="External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ifelongedu.go.kr/" TargetMode="External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hyperlink" Target="http://www.lifelongedu.go.kr/" TargetMode="Externa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hyperlink" Target="http://www.lifelongedu.go.kr/" TargetMode="Externa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ifelongedu.go.kr/" TargetMode="External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ifelongedu.go.kr/" TargetMode="External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all.go.kr/" TargetMode="Externa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hyperlink" Target="http://www.lifelongedu.go.kr/" TargetMode="Externa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hyperlink" Target="http://www.lifelongedu.go.kr/" TargetMode="External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907704" y="2708919"/>
            <a:ext cx="554461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000" b="1" dirty="0" smtClean="0"/>
              <a:t>아동학대 신고의무자 교육</a:t>
            </a:r>
            <a:endParaRPr lang="en-US" altLang="ko-KR" sz="3000" b="1" dirty="0" smtClean="0"/>
          </a:p>
          <a:p>
            <a:pPr algn="ctr"/>
            <a:r>
              <a:rPr lang="ko-KR" altLang="en-US" sz="3000" b="1" dirty="0" smtClean="0"/>
              <a:t>사이트 별 안내자료</a:t>
            </a:r>
            <a:endParaRPr lang="ko-KR" altLang="en-US" sz="3000" b="1" dirty="0"/>
          </a:p>
        </p:txBody>
      </p:sp>
    </p:spTree>
    <p:extLst>
      <p:ext uri="{BB962C8B-B14F-4D97-AF65-F5344CB8AC3E}">
        <p14:creationId xmlns:p14="http://schemas.microsoft.com/office/powerpoint/2010/main" val="4102007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907704" y="836712"/>
            <a:ext cx="554461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000" b="1" dirty="0" smtClean="0"/>
              <a:t>1) </a:t>
            </a:r>
            <a:r>
              <a:rPr lang="ko-KR" altLang="en-US" sz="3000" b="1" dirty="0" smtClean="0"/>
              <a:t>서울시 평생학습포털 안내</a:t>
            </a:r>
            <a:endParaRPr lang="ko-KR" altLang="en-US" sz="30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1835696" y="1556792"/>
            <a:ext cx="5688632" cy="44935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ko-KR" altLang="en-US" sz="1300" dirty="0" err="1"/>
              <a:t>ㅇ</a:t>
            </a:r>
            <a:r>
              <a:rPr lang="ko-KR" altLang="en-US" sz="1300" dirty="0"/>
              <a:t>　</a:t>
            </a:r>
            <a:r>
              <a:rPr lang="ko-KR" altLang="en-US" sz="1300" dirty="0" err="1"/>
              <a:t>영상명</a:t>
            </a:r>
            <a:r>
              <a:rPr lang="ko-KR" altLang="en-US" sz="1300" dirty="0"/>
              <a:t> </a:t>
            </a:r>
            <a:r>
              <a:rPr lang="en-US" altLang="ko-KR" sz="1300" dirty="0"/>
              <a:t>: </a:t>
            </a:r>
            <a:r>
              <a:rPr lang="ko-KR" altLang="en-US" sz="1300" dirty="0"/>
              <a:t>사례로 배우는 아동학대신고</a:t>
            </a:r>
            <a:r>
              <a:rPr lang="en-US" altLang="ko-KR" sz="1300" dirty="0"/>
              <a:t>(</a:t>
            </a:r>
            <a:r>
              <a:rPr lang="ko-KR" altLang="en-US" sz="1300" dirty="0"/>
              <a:t>재생시간 </a:t>
            </a:r>
            <a:r>
              <a:rPr lang="en-US" altLang="ko-KR" sz="1300" dirty="0"/>
              <a:t>40</a:t>
            </a:r>
            <a:r>
              <a:rPr lang="ko-KR" altLang="en-US" sz="1300" dirty="0"/>
              <a:t>분</a:t>
            </a:r>
            <a:r>
              <a:rPr lang="en-US" altLang="ko-KR" sz="1300" dirty="0"/>
              <a:t>, </a:t>
            </a:r>
            <a:r>
              <a:rPr lang="ko-KR" altLang="en-US" sz="1300" dirty="0"/>
              <a:t>인정시간 </a:t>
            </a:r>
            <a:r>
              <a:rPr lang="en-US" altLang="ko-KR" sz="1300" dirty="0"/>
              <a:t>1</a:t>
            </a:r>
            <a:r>
              <a:rPr lang="ko-KR" altLang="en-US" sz="1300" dirty="0"/>
              <a:t>시간</a:t>
            </a:r>
            <a:r>
              <a:rPr lang="en-US" altLang="ko-KR" sz="1300" dirty="0" smtClean="0"/>
              <a:t>)</a:t>
            </a:r>
          </a:p>
          <a:p>
            <a:pPr marL="285750" indent="-285750" fontAlgn="base">
              <a:buFontTx/>
              <a:buChar char="-"/>
            </a:pPr>
            <a:endParaRPr lang="en-US" altLang="ko-KR" sz="1300" dirty="0"/>
          </a:p>
          <a:p>
            <a:pPr marL="285750" indent="-285750" fontAlgn="base">
              <a:buFontTx/>
              <a:buChar char="-"/>
            </a:pPr>
            <a:endParaRPr lang="en-US" altLang="ko-KR" sz="1300" dirty="0" smtClean="0"/>
          </a:p>
          <a:p>
            <a:pPr marL="285750" indent="-285750" fontAlgn="base">
              <a:buFontTx/>
              <a:buChar char="-"/>
            </a:pPr>
            <a:endParaRPr lang="en-US" altLang="ko-KR" sz="1300" dirty="0"/>
          </a:p>
          <a:p>
            <a:pPr marL="285750" indent="-285750" fontAlgn="base">
              <a:buFontTx/>
              <a:buChar char="-"/>
            </a:pPr>
            <a:endParaRPr lang="en-US" altLang="ko-KR" sz="1300" dirty="0" smtClean="0"/>
          </a:p>
          <a:p>
            <a:pPr marL="285750" indent="-285750" fontAlgn="base">
              <a:buFontTx/>
              <a:buChar char="-"/>
            </a:pPr>
            <a:endParaRPr lang="en-US" altLang="ko-KR" sz="1300" dirty="0"/>
          </a:p>
          <a:p>
            <a:pPr marL="285750" indent="-285750" fontAlgn="base">
              <a:buFontTx/>
              <a:buChar char="-"/>
            </a:pPr>
            <a:endParaRPr lang="en-US" altLang="ko-KR" sz="1300" dirty="0" smtClean="0"/>
          </a:p>
          <a:p>
            <a:pPr marL="285750" indent="-285750" fontAlgn="base">
              <a:buFontTx/>
              <a:buChar char="-"/>
            </a:pPr>
            <a:endParaRPr lang="en-US" altLang="ko-KR" sz="1300" dirty="0"/>
          </a:p>
          <a:p>
            <a:pPr marL="285750" indent="-285750" fontAlgn="base">
              <a:buFontTx/>
              <a:buChar char="-"/>
            </a:pPr>
            <a:endParaRPr lang="ko-KR" altLang="en-US" sz="1300" dirty="0"/>
          </a:p>
          <a:p>
            <a:pPr fontAlgn="base"/>
            <a:r>
              <a:rPr lang="ko-KR" altLang="en-US" sz="1300" dirty="0" smtClean="0"/>
              <a:t>* 신고의무자 </a:t>
            </a:r>
            <a:r>
              <a:rPr lang="ko-KR" altLang="en-US" sz="1300" dirty="0"/>
              <a:t>또는 예방교육 </a:t>
            </a:r>
            <a:r>
              <a:rPr lang="en-US" altLang="ko-KR" sz="1300" dirty="0"/>
              <a:t>1</a:t>
            </a:r>
            <a:r>
              <a:rPr lang="ko-KR" altLang="en-US" sz="1300" dirty="0"/>
              <a:t>시간 실적 </a:t>
            </a:r>
            <a:r>
              <a:rPr lang="ko-KR" altLang="en-US" sz="1300" dirty="0" smtClean="0"/>
              <a:t>인정</a:t>
            </a:r>
            <a:endParaRPr lang="en-US" altLang="ko-KR" sz="1300" dirty="0" smtClean="0"/>
          </a:p>
          <a:p>
            <a:pPr fontAlgn="base"/>
            <a:endParaRPr lang="ko-KR" altLang="en-US" sz="1300" dirty="0"/>
          </a:p>
          <a:p>
            <a:pPr fontAlgn="base"/>
            <a:r>
              <a:rPr lang="ko-KR" altLang="en-US" sz="1300" dirty="0" err="1" smtClean="0"/>
              <a:t>ㅇ</a:t>
            </a:r>
            <a:r>
              <a:rPr lang="ko-KR" altLang="en-US" sz="1300" dirty="0"/>
              <a:t>　</a:t>
            </a:r>
            <a:r>
              <a:rPr lang="ko-KR" altLang="en-US" sz="1300" dirty="0" err="1"/>
              <a:t>영상명</a:t>
            </a:r>
            <a:r>
              <a:rPr lang="ko-KR" altLang="en-US" sz="1300" dirty="0"/>
              <a:t> </a:t>
            </a:r>
            <a:r>
              <a:rPr lang="en-US" altLang="ko-KR" sz="1300" dirty="0"/>
              <a:t>: </a:t>
            </a:r>
            <a:r>
              <a:rPr lang="ko-KR" altLang="en-US" sz="1300" dirty="0"/>
              <a:t>아동학대신고의무자 </a:t>
            </a:r>
            <a:r>
              <a:rPr lang="en-US" altLang="ko-KR" sz="1300" dirty="0"/>
              <a:t>(</a:t>
            </a:r>
            <a:r>
              <a:rPr lang="ko-KR" altLang="en-US" sz="1300" dirty="0"/>
              <a:t>재생시간 </a:t>
            </a:r>
            <a:r>
              <a:rPr lang="en-US" altLang="ko-KR" sz="1300" dirty="0"/>
              <a:t>90</a:t>
            </a:r>
            <a:r>
              <a:rPr lang="ko-KR" altLang="en-US" sz="1300" dirty="0"/>
              <a:t>분</a:t>
            </a:r>
            <a:r>
              <a:rPr lang="en-US" altLang="ko-KR" sz="1300" dirty="0"/>
              <a:t>, </a:t>
            </a:r>
            <a:r>
              <a:rPr lang="ko-KR" altLang="en-US" sz="1300" dirty="0"/>
              <a:t>인정시간 </a:t>
            </a:r>
            <a:r>
              <a:rPr lang="en-US" altLang="ko-KR" sz="1300" dirty="0"/>
              <a:t>2</a:t>
            </a:r>
            <a:r>
              <a:rPr lang="ko-KR" altLang="en-US" sz="1300" dirty="0"/>
              <a:t>시간</a:t>
            </a:r>
            <a:r>
              <a:rPr lang="en-US" altLang="ko-KR" sz="1300" dirty="0" smtClean="0"/>
              <a:t>)</a:t>
            </a:r>
          </a:p>
          <a:p>
            <a:pPr fontAlgn="base"/>
            <a:endParaRPr lang="en-US" altLang="ko-KR" sz="1300" dirty="0"/>
          </a:p>
          <a:p>
            <a:pPr fontAlgn="base"/>
            <a:endParaRPr lang="en-US" altLang="ko-KR" sz="1300" dirty="0" smtClean="0"/>
          </a:p>
          <a:p>
            <a:pPr fontAlgn="base"/>
            <a:endParaRPr lang="en-US" altLang="ko-KR" sz="1300" dirty="0"/>
          </a:p>
          <a:p>
            <a:pPr fontAlgn="base"/>
            <a:endParaRPr lang="en-US" altLang="ko-KR" sz="1300" dirty="0" smtClean="0"/>
          </a:p>
          <a:p>
            <a:pPr fontAlgn="base"/>
            <a:endParaRPr lang="en-US" altLang="ko-KR" sz="1300" dirty="0"/>
          </a:p>
          <a:p>
            <a:pPr fontAlgn="base"/>
            <a:endParaRPr lang="en-US" altLang="ko-KR" sz="1300" dirty="0" smtClean="0"/>
          </a:p>
          <a:p>
            <a:pPr fontAlgn="base"/>
            <a:endParaRPr lang="en-US" altLang="ko-KR" sz="1300" dirty="0"/>
          </a:p>
          <a:p>
            <a:pPr fontAlgn="base"/>
            <a:endParaRPr lang="en-US" altLang="ko-KR" sz="1300" dirty="0" smtClean="0"/>
          </a:p>
          <a:p>
            <a:pPr fontAlgn="base"/>
            <a:endParaRPr lang="en-US" altLang="ko-KR" sz="1300" dirty="0"/>
          </a:p>
          <a:p>
            <a:pPr fontAlgn="base"/>
            <a:r>
              <a:rPr lang="ko-KR" altLang="en-US" sz="1300" dirty="0" smtClean="0"/>
              <a:t>* </a:t>
            </a:r>
            <a:r>
              <a:rPr lang="ko-KR" altLang="en-US" sz="1300" dirty="0"/>
              <a:t>신고의무자 및 예방교육 동시 실적 </a:t>
            </a:r>
            <a:r>
              <a:rPr lang="ko-KR" altLang="en-US" sz="1300" dirty="0" smtClean="0"/>
              <a:t>인정</a:t>
            </a:r>
            <a:endParaRPr lang="ko-KR" altLang="en-US" sz="1300" dirty="0"/>
          </a:p>
        </p:txBody>
      </p:sp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1302974"/>
              </p:ext>
            </p:extLst>
          </p:nvPr>
        </p:nvGraphicFramePr>
        <p:xfrm>
          <a:off x="1763688" y="1888453"/>
          <a:ext cx="6228475" cy="1432941"/>
        </p:xfrm>
        <a:graphic>
          <a:graphicData uri="http://schemas.openxmlformats.org/drawingml/2006/table">
            <a:tbl>
              <a:tblPr/>
              <a:tblGrid>
                <a:gridCol w="261006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61840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432941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3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- 1</a:t>
                      </a:r>
                      <a:r>
                        <a:rPr lang="ko-KR" altLang="en-US" sz="1300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차시</a:t>
                      </a:r>
                      <a:r>
                        <a:rPr lang="ko-KR" altLang="en-US" sz="13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사례로 배우는 아동학대신고</a:t>
                      </a:r>
                      <a:r>
                        <a:rPr lang="en-US" altLang="ko-KR" sz="13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(40</a:t>
                      </a:r>
                      <a:r>
                        <a:rPr lang="ko-KR" altLang="en-US" sz="13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분</a:t>
                      </a:r>
                      <a:r>
                        <a:rPr lang="en-US" altLang="ko-KR" sz="13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13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1027" name="_x171177888" descr="EMB000033b03f1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7014" y="1906424"/>
            <a:ext cx="2108200" cy="1397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8" name="표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76445664"/>
              </p:ext>
            </p:extLst>
          </p:nvPr>
        </p:nvGraphicFramePr>
        <p:xfrm>
          <a:off x="1835696" y="4129613"/>
          <a:ext cx="6120680" cy="1620774"/>
        </p:xfrm>
        <a:graphic>
          <a:graphicData uri="http://schemas.openxmlformats.org/drawingml/2006/table">
            <a:tbl>
              <a:tblPr/>
              <a:tblGrid>
                <a:gridCol w="256489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55578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521714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3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- 1</a:t>
                      </a:r>
                      <a:r>
                        <a:rPr lang="ko-KR" altLang="en-US" sz="1300" kern="0" spc="0" dirty="0" err="1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차시</a:t>
                      </a:r>
                      <a:r>
                        <a:rPr lang="ko-KR" altLang="en-US" sz="1300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 인권과 학대의 이해</a:t>
                      </a:r>
                      <a:r>
                        <a:rPr lang="en-US" altLang="ko-KR" sz="1300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(20</a:t>
                      </a:r>
                      <a:r>
                        <a:rPr lang="ko-KR" altLang="en-US" sz="1300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분</a:t>
                      </a:r>
                      <a:r>
                        <a:rPr lang="en-US" altLang="ko-KR" sz="1300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) </a:t>
                      </a:r>
                      <a:endParaRPr lang="ko-KR" altLang="en-US" sz="1300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- 2</a:t>
                      </a:r>
                      <a:r>
                        <a:rPr lang="ko-KR" altLang="en-US" sz="1300" kern="0" spc="0" dirty="0" err="1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차시</a:t>
                      </a:r>
                      <a:r>
                        <a:rPr lang="ko-KR" altLang="en-US" sz="1300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 아동학대의 정의 및 유형</a:t>
                      </a:r>
                      <a:r>
                        <a:rPr lang="en-US" altLang="ko-KR" sz="1300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(25</a:t>
                      </a:r>
                      <a:r>
                        <a:rPr lang="ko-KR" altLang="en-US" sz="1300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분</a:t>
                      </a:r>
                      <a:r>
                        <a:rPr lang="en-US" altLang="ko-KR" sz="1300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) </a:t>
                      </a:r>
                      <a:endParaRPr lang="ko-KR" altLang="en-US" sz="1300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- 3</a:t>
                      </a:r>
                      <a:r>
                        <a:rPr lang="ko-KR" altLang="en-US" sz="1300" kern="0" spc="0" dirty="0" err="1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차시</a:t>
                      </a:r>
                      <a:r>
                        <a:rPr lang="ko-KR" altLang="en-US" sz="1300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 아동학대의 신고요령</a:t>
                      </a:r>
                      <a:r>
                        <a:rPr lang="en-US" altLang="ko-KR" sz="1300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(25</a:t>
                      </a:r>
                      <a:r>
                        <a:rPr lang="ko-KR" altLang="en-US" sz="1300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분</a:t>
                      </a:r>
                      <a:r>
                        <a:rPr lang="en-US" altLang="ko-KR" sz="1300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)</a:t>
                      </a:r>
                      <a:endParaRPr lang="ko-KR" altLang="en-US" sz="1300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- 4</a:t>
                      </a:r>
                      <a:r>
                        <a:rPr lang="ko-KR" altLang="en-US" sz="1300" kern="0" spc="0" dirty="0" err="1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차시</a:t>
                      </a:r>
                      <a:r>
                        <a:rPr lang="ko-KR" altLang="en-US" sz="1300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 아동학대 예방을 위한 바람직한 훈육방법</a:t>
                      </a:r>
                      <a:r>
                        <a:rPr lang="en-US" altLang="ko-KR" sz="1300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(20</a:t>
                      </a:r>
                      <a:r>
                        <a:rPr lang="ko-KR" altLang="en-US" sz="1300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분</a:t>
                      </a:r>
                      <a:r>
                        <a:rPr lang="en-US" altLang="ko-KR" sz="1300" kern="0" spc="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) </a:t>
                      </a:r>
                      <a:endParaRPr lang="ko-KR" altLang="en-US" sz="1300" kern="0" spc="0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1028" name="_x171178208" descr="EMB000033b03f19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3664" y="4221088"/>
            <a:ext cx="2151063" cy="1425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31576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467544" y="476672"/>
            <a:ext cx="583264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ko-KR" altLang="en-US" sz="2000" b="1" dirty="0">
                <a:solidFill>
                  <a:srgbClr val="0000FF"/>
                </a:solidFill>
              </a:rPr>
              <a:t>□ 서울시 평생학습포털 </a:t>
            </a:r>
            <a:r>
              <a:rPr lang="en-US" altLang="ko-KR" sz="2000" b="1" dirty="0">
                <a:solidFill>
                  <a:srgbClr val="0000FF"/>
                </a:solidFill>
              </a:rPr>
              <a:t>(</a:t>
            </a:r>
            <a:r>
              <a:rPr lang="en-US" altLang="ko-KR" sz="2000" b="1" u="sng" dirty="0">
                <a:solidFill>
                  <a:srgbClr val="0000FF"/>
                </a:solidFill>
              </a:rPr>
              <a:t>http://sll.seoul.go.kr</a:t>
            </a:r>
            <a:r>
              <a:rPr lang="en-US" altLang="ko-KR" sz="2000" b="1" dirty="0">
                <a:solidFill>
                  <a:srgbClr val="0000FF"/>
                </a:solidFill>
              </a:rPr>
              <a:t>)</a:t>
            </a:r>
            <a:endParaRPr lang="ko-KR" altLang="en-US" sz="2000" b="1" dirty="0">
              <a:solidFill>
                <a:srgbClr val="0000FF"/>
              </a:solidFill>
            </a:endParaRPr>
          </a:p>
        </p:txBody>
      </p:sp>
      <p:pic>
        <p:nvPicPr>
          <p:cNvPr id="1026" name="Picture 2" descr="C:\Users\ok\Desktop\회원가입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361668"/>
            <a:ext cx="3392074" cy="2520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683568" y="940078"/>
            <a:ext cx="27003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smtClean="0"/>
              <a:t>○ 회원가입 후 로그인</a:t>
            </a:r>
            <a:endParaRPr lang="ko-KR" altLang="en-US" b="1" dirty="0"/>
          </a:p>
        </p:txBody>
      </p:sp>
      <p:sp>
        <p:nvSpPr>
          <p:cNvPr id="8" name="모서리가 둥근 사각형 설명선 7"/>
          <p:cNvSpPr/>
          <p:nvPr/>
        </p:nvSpPr>
        <p:spPr>
          <a:xfrm>
            <a:off x="3995936" y="1865724"/>
            <a:ext cx="2537200" cy="756084"/>
          </a:xfrm>
          <a:prstGeom prst="wedgeRoundRectCallout">
            <a:avLst>
              <a:gd name="adj1" fmla="val -36724"/>
              <a:gd name="adj2" fmla="val -90886"/>
              <a:gd name="adj3" fmla="val 16667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altLang="ko-KR" sz="1200" b="1" dirty="0" smtClean="0"/>
              <a:t>‘</a:t>
            </a:r>
            <a:r>
              <a:rPr lang="ko-KR" altLang="en-US" sz="1200" b="1" dirty="0" smtClean="0"/>
              <a:t>회원가입</a:t>
            </a:r>
            <a:r>
              <a:rPr lang="en-US" altLang="ko-KR" sz="1200" b="1" dirty="0" smtClean="0"/>
              <a:t>’ </a:t>
            </a:r>
            <a:r>
              <a:rPr lang="ko-KR" altLang="en-US" sz="1200" b="1" dirty="0" smtClean="0"/>
              <a:t>탭 클릭하고</a:t>
            </a:r>
            <a:r>
              <a:rPr lang="en-US" altLang="ko-KR" sz="1200" b="1" dirty="0" smtClean="0"/>
              <a:t>,</a:t>
            </a:r>
          </a:p>
        </p:txBody>
      </p:sp>
      <p:pic>
        <p:nvPicPr>
          <p:cNvPr id="2" name="Picture 2" descr="C:\Users\ok\Desktop\캡처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4149080"/>
            <a:ext cx="4528044" cy="2267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모서리가 둥근 사각형 설명선 8"/>
          <p:cNvSpPr/>
          <p:nvPr/>
        </p:nvSpPr>
        <p:spPr>
          <a:xfrm>
            <a:off x="5868144" y="5282956"/>
            <a:ext cx="2537200" cy="756084"/>
          </a:xfrm>
          <a:prstGeom prst="wedgeRoundRectCallout">
            <a:avLst>
              <a:gd name="adj1" fmla="val -155195"/>
              <a:gd name="adj2" fmla="val 1748"/>
              <a:gd name="adj3" fmla="val 16667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ko-KR" altLang="en-US" sz="1200" b="1" dirty="0" smtClean="0"/>
              <a:t>반드시 </a:t>
            </a:r>
            <a:r>
              <a:rPr lang="en-US" altLang="ko-KR" sz="1200" b="1" dirty="0" smtClean="0"/>
              <a:t>‘</a:t>
            </a:r>
            <a:r>
              <a:rPr lang="ko-KR" altLang="en-US" sz="1200" b="1" dirty="0" smtClean="0"/>
              <a:t>일반회원</a:t>
            </a:r>
            <a:r>
              <a:rPr lang="en-US" altLang="ko-KR" sz="1200" b="1" dirty="0" smtClean="0"/>
              <a:t>’</a:t>
            </a:r>
            <a:r>
              <a:rPr lang="ko-KR" altLang="en-US" sz="1200" b="1" dirty="0" smtClean="0"/>
              <a:t>으로 </a:t>
            </a:r>
            <a:endParaRPr lang="en-US" altLang="ko-KR" sz="1200" b="1" dirty="0" smtClean="0"/>
          </a:p>
          <a:p>
            <a:r>
              <a:rPr lang="ko-KR" altLang="en-US" sz="1200" b="1" dirty="0" smtClean="0"/>
              <a:t>회원가입하고</a:t>
            </a:r>
            <a:r>
              <a:rPr lang="en-US" altLang="ko-KR" sz="1200" b="1" dirty="0" smtClean="0"/>
              <a:t>, </a:t>
            </a:r>
            <a:r>
              <a:rPr lang="ko-KR" altLang="en-US" sz="1200" b="1" dirty="0" smtClean="0"/>
              <a:t>로그인 합니다</a:t>
            </a:r>
            <a:r>
              <a:rPr lang="en-US" altLang="ko-KR" sz="1200" b="1" dirty="0" smtClean="0"/>
              <a:t>.</a:t>
            </a:r>
            <a:endParaRPr lang="ko-KR" altLang="en-US" sz="1200" b="1" dirty="0"/>
          </a:p>
        </p:txBody>
      </p:sp>
    </p:spTree>
    <p:extLst>
      <p:ext uri="{BB962C8B-B14F-4D97-AF65-F5344CB8AC3E}">
        <p14:creationId xmlns:p14="http://schemas.microsoft.com/office/powerpoint/2010/main" val="1882696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467544" y="476672"/>
            <a:ext cx="583264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ko-KR" altLang="en-US" sz="2000" b="1" dirty="0">
                <a:solidFill>
                  <a:srgbClr val="0000FF"/>
                </a:solidFill>
              </a:rPr>
              <a:t>□ 서울시 평생학습포털 </a:t>
            </a:r>
            <a:r>
              <a:rPr lang="en-US" altLang="ko-KR" sz="2000" b="1" dirty="0">
                <a:solidFill>
                  <a:srgbClr val="0000FF"/>
                </a:solidFill>
              </a:rPr>
              <a:t>(</a:t>
            </a:r>
            <a:r>
              <a:rPr lang="en-US" altLang="ko-KR" sz="2000" b="1" u="sng" dirty="0">
                <a:solidFill>
                  <a:srgbClr val="0000FF"/>
                </a:solidFill>
              </a:rPr>
              <a:t>http://sll.seoul.go.kr</a:t>
            </a:r>
            <a:r>
              <a:rPr lang="en-US" altLang="ko-KR" sz="2000" b="1" dirty="0">
                <a:solidFill>
                  <a:srgbClr val="0000FF"/>
                </a:solidFill>
              </a:rPr>
              <a:t>)</a:t>
            </a:r>
            <a:endParaRPr lang="ko-KR" altLang="en-US" sz="2000" b="1" dirty="0">
              <a:solidFill>
                <a:srgbClr val="0000FF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83568" y="940078"/>
            <a:ext cx="38164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smtClean="0"/>
              <a:t>○ 아동학대 신고의무자 교육 검색</a:t>
            </a:r>
            <a:endParaRPr lang="ko-KR" altLang="en-US" b="1" dirty="0"/>
          </a:p>
        </p:txBody>
      </p:sp>
      <p:pic>
        <p:nvPicPr>
          <p:cNvPr id="2052" name="Picture 4" descr="C:\Users\ok\Desktop\캡처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412776"/>
            <a:ext cx="5814984" cy="4896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모서리가 둥근 사각형 설명선 7"/>
          <p:cNvSpPr/>
          <p:nvPr/>
        </p:nvSpPr>
        <p:spPr>
          <a:xfrm>
            <a:off x="6498552" y="4869160"/>
            <a:ext cx="2645448" cy="1440160"/>
          </a:xfrm>
          <a:prstGeom prst="wedgeRoundRectCallout">
            <a:avLst>
              <a:gd name="adj1" fmla="val -67050"/>
              <a:gd name="adj2" fmla="val -11574"/>
              <a:gd name="adj3" fmla="val 16667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ko-KR" altLang="en-US" sz="1200" b="1" dirty="0" err="1" smtClean="0"/>
              <a:t>메인화면에서</a:t>
            </a:r>
            <a:endParaRPr lang="en-US" altLang="ko-KR" sz="1200" b="1" dirty="0"/>
          </a:p>
          <a:p>
            <a:r>
              <a:rPr lang="en-US" altLang="ko-KR" sz="1200" b="1" dirty="0" smtClean="0"/>
              <a:t>‘</a:t>
            </a:r>
            <a:r>
              <a:rPr lang="ko-KR" altLang="en-US" sz="1200" b="1" dirty="0" smtClean="0"/>
              <a:t>사례로 배우는 아동학대 신고</a:t>
            </a:r>
            <a:r>
              <a:rPr lang="en-US" altLang="ko-KR" sz="1200" b="1" dirty="0" smtClean="0"/>
              <a:t>’</a:t>
            </a:r>
          </a:p>
          <a:p>
            <a:r>
              <a:rPr lang="ko-KR" altLang="en-US" sz="1200" b="1" dirty="0" smtClean="0"/>
              <a:t>혹은 </a:t>
            </a:r>
            <a:r>
              <a:rPr lang="en-US" altLang="ko-KR" sz="1200" b="1" dirty="0" smtClean="0"/>
              <a:t>‘</a:t>
            </a:r>
            <a:r>
              <a:rPr lang="ko-KR" altLang="en-US" sz="1200" b="1" dirty="0" smtClean="0"/>
              <a:t>아동학대 신고의무자</a:t>
            </a:r>
            <a:r>
              <a:rPr lang="en-US" altLang="ko-KR" sz="1200" b="1" dirty="0" smtClean="0"/>
              <a:t>’ </a:t>
            </a:r>
            <a:r>
              <a:rPr lang="ko-KR" altLang="en-US" sz="1200" b="1" dirty="0" smtClean="0"/>
              <a:t>교육 중 </a:t>
            </a:r>
            <a:r>
              <a:rPr lang="ko-KR" altLang="en-US" sz="1200" b="1" dirty="0" err="1" smtClean="0"/>
              <a:t>택</a:t>
            </a:r>
            <a:r>
              <a:rPr lang="en-US" altLang="ko-KR" sz="1200" b="1" dirty="0" smtClean="0"/>
              <a:t>1</a:t>
            </a:r>
            <a:r>
              <a:rPr lang="ko-KR" altLang="en-US" sz="1200" b="1" dirty="0" smtClean="0"/>
              <a:t>하여 교육 이수한다</a:t>
            </a:r>
            <a:r>
              <a:rPr lang="en-US" altLang="ko-KR" sz="1200" b="1" dirty="0" smtClean="0"/>
              <a:t>.</a:t>
            </a:r>
            <a:r>
              <a:rPr lang="ko-KR" altLang="en-US" sz="1200" b="1" dirty="0" smtClean="0"/>
              <a:t> </a:t>
            </a:r>
            <a:endParaRPr lang="ko-KR" altLang="en-US" sz="1200" b="1" dirty="0"/>
          </a:p>
        </p:txBody>
      </p:sp>
    </p:spTree>
    <p:extLst>
      <p:ext uri="{BB962C8B-B14F-4D97-AF65-F5344CB8AC3E}">
        <p14:creationId xmlns:p14="http://schemas.microsoft.com/office/powerpoint/2010/main" val="36631276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467544" y="476672"/>
            <a:ext cx="583264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ko-KR" altLang="en-US" sz="2000" b="1" dirty="0">
                <a:solidFill>
                  <a:srgbClr val="0000FF"/>
                </a:solidFill>
              </a:rPr>
              <a:t>□ 서울시 평생학습포털 </a:t>
            </a:r>
            <a:r>
              <a:rPr lang="en-US" altLang="ko-KR" sz="2000" b="1" dirty="0">
                <a:solidFill>
                  <a:srgbClr val="0000FF"/>
                </a:solidFill>
              </a:rPr>
              <a:t>(</a:t>
            </a:r>
            <a:r>
              <a:rPr lang="en-US" altLang="ko-KR" sz="2000" b="1" u="sng" dirty="0">
                <a:solidFill>
                  <a:srgbClr val="0000FF"/>
                </a:solidFill>
              </a:rPr>
              <a:t>http://sll.seoul.go.kr</a:t>
            </a:r>
            <a:r>
              <a:rPr lang="en-US" altLang="ko-KR" sz="2000" b="1" dirty="0">
                <a:solidFill>
                  <a:srgbClr val="0000FF"/>
                </a:solidFill>
              </a:rPr>
              <a:t>)</a:t>
            </a:r>
            <a:endParaRPr lang="ko-KR" altLang="en-US" sz="2000" b="1" dirty="0">
              <a:solidFill>
                <a:srgbClr val="0000FF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83567" y="940078"/>
            <a:ext cx="45162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smtClean="0"/>
              <a:t>○ 아동학대 신고의무자 교육 수강 신청</a:t>
            </a:r>
            <a:endParaRPr lang="ko-KR" altLang="en-US" b="1" dirty="0"/>
          </a:p>
        </p:txBody>
      </p:sp>
      <p:pic>
        <p:nvPicPr>
          <p:cNvPr id="3075" name="Picture 3" descr="C:\Users\ok\Desktop\수강신청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671" y="1484784"/>
            <a:ext cx="4490100" cy="4824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모서리가 둥근 사각형 설명선 7"/>
          <p:cNvSpPr/>
          <p:nvPr/>
        </p:nvSpPr>
        <p:spPr>
          <a:xfrm>
            <a:off x="4572000" y="1916832"/>
            <a:ext cx="2645448" cy="1440160"/>
          </a:xfrm>
          <a:prstGeom prst="wedgeRoundRectCallout">
            <a:avLst>
              <a:gd name="adj1" fmla="val -99507"/>
              <a:gd name="adj2" fmla="val -4605"/>
              <a:gd name="adj3" fmla="val 16667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ko-KR" altLang="en-US" sz="1200" b="1" dirty="0" err="1" smtClean="0"/>
              <a:t>메인화면에서</a:t>
            </a:r>
            <a:endParaRPr lang="en-US" altLang="ko-KR" sz="1200" b="1" dirty="0"/>
          </a:p>
          <a:p>
            <a:r>
              <a:rPr lang="en-US" altLang="ko-KR" sz="1200" b="1" dirty="0" smtClean="0"/>
              <a:t>‘</a:t>
            </a:r>
            <a:r>
              <a:rPr lang="ko-KR" altLang="en-US" sz="1200" b="1" dirty="0" smtClean="0"/>
              <a:t>사례로 배우는 아동학대 신고</a:t>
            </a:r>
            <a:r>
              <a:rPr lang="en-US" altLang="ko-KR" sz="1200" b="1" dirty="0" smtClean="0"/>
              <a:t>’</a:t>
            </a:r>
          </a:p>
          <a:p>
            <a:r>
              <a:rPr lang="ko-KR" altLang="en-US" sz="1200" b="1" dirty="0" smtClean="0"/>
              <a:t>혹은 </a:t>
            </a:r>
            <a:r>
              <a:rPr lang="en-US" altLang="ko-KR" sz="1200" b="1" dirty="0" smtClean="0"/>
              <a:t>‘</a:t>
            </a:r>
            <a:r>
              <a:rPr lang="ko-KR" altLang="en-US" sz="1200" b="1" dirty="0" smtClean="0"/>
              <a:t>아동학대 신고의무자</a:t>
            </a:r>
            <a:r>
              <a:rPr lang="en-US" altLang="ko-KR" sz="1200" b="1" dirty="0" smtClean="0"/>
              <a:t>’ </a:t>
            </a:r>
            <a:r>
              <a:rPr lang="ko-KR" altLang="en-US" sz="1200" b="1" dirty="0" smtClean="0"/>
              <a:t>교육 중 한 가지 선택하여 클릭한 후</a:t>
            </a:r>
            <a:r>
              <a:rPr lang="en-US" altLang="ko-KR" sz="1200" b="1" dirty="0" smtClean="0"/>
              <a:t>,</a:t>
            </a:r>
          </a:p>
          <a:p>
            <a:endParaRPr lang="en-US" altLang="ko-KR" sz="1200" b="1" dirty="0"/>
          </a:p>
          <a:p>
            <a:r>
              <a:rPr lang="ko-KR" altLang="en-US" sz="1200" b="1" dirty="0" smtClean="0"/>
              <a:t>수강신청 버튼을 누른다</a:t>
            </a:r>
            <a:r>
              <a:rPr lang="en-US" altLang="ko-KR" sz="1200" b="1" dirty="0" smtClean="0"/>
              <a:t>.</a:t>
            </a:r>
            <a:endParaRPr lang="ko-KR" altLang="en-US" sz="1200" b="1" dirty="0"/>
          </a:p>
        </p:txBody>
      </p:sp>
    </p:spTree>
    <p:extLst>
      <p:ext uri="{BB962C8B-B14F-4D97-AF65-F5344CB8AC3E}">
        <p14:creationId xmlns:p14="http://schemas.microsoft.com/office/powerpoint/2010/main" val="1574981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467544" y="476672"/>
            <a:ext cx="583264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ko-KR" altLang="en-US" sz="2000" b="1" dirty="0">
                <a:solidFill>
                  <a:srgbClr val="0000FF"/>
                </a:solidFill>
              </a:rPr>
              <a:t>□ 서울시 평생학습포털 </a:t>
            </a:r>
            <a:r>
              <a:rPr lang="en-US" altLang="ko-KR" sz="2000" b="1" dirty="0">
                <a:solidFill>
                  <a:srgbClr val="0000FF"/>
                </a:solidFill>
              </a:rPr>
              <a:t>(</a:t>
            </a:r>
            <a:r>
              <a:rPr lang="en-US" altLang="ko-KR" sz="2000" b="1" u="sng" dirty="0">
                <a:solidFill>
                  <a:srgbClr val="0000FF"/>
                </a:solidFill>
              </a:rPr>
              <a:t>http://sll.seoul.go.kr</a:t>
            </a:r>
            <a:r>
              <a:rPr lang="en-US" altLang="ko-KR" sz="2000" b="1" dirty="0">
                <a:solidFill>
                  <a:srgbClr val="0000FF"/>
                </a:solidFill>
              </a:rPr>
              <a:t>)</a:t>
            </a:r>
            <a:endParaRPr lang="ko-KR" altLang="en-US" sz="2000" b="1" dirty="0">
              <a:solidFill>
                <a:srgbClr val="0000FF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83568" y="940078"/>
            <a:ext cx="46805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smtClean="0"/>
              <a:t>○ 아동학대 신고의무자 교육 수강 신청</a:t>
            </a:r>
            <a:endParaRPr lang="ko-KR" altLang="en-US" b="1" dirty="0"/>
          </a:p>
        </p:txBody>
      </p:sp>
      <p:pic>
        <p:nvPicPr>
          <p:cNvPr id="4098" name="Picture 2" descr="C:\Users\ok\Desktop\수료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484784"/>
            <a:ext cx="3829926" cy="266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모서리가 둥근 사각형 설명선 7"/>
          <p:cNvSpPr/>
          <p:nvPr/>
        </p:nvSpPr>
        <p:spPr>
          <a:xfrm>
            <a:off x="5148064" y="3140968"/>
            <a:ext cx="1951557" cy="720080"/>
          </a:xfrm>
          <a:prstGeom prst="wedgeRoundRectCallout">
            <a:avLst>
              <a:gd name="adj1" fmla="val -47216"/>
              <a:gd name="adj2" fmla="val -81529"/>
              <a:gd name="adj3" fmla="val 16667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ko-KR" altLang="en-US" sz="1200" b="1" dirty="0" smtClean="0"/>
              <a:t>수강신청 후</a:t>
            </a:r>
            <a:r>
              <a:rPr lang="en-US" altLang="ko-KR" sz="1200" b="1" dirty="0" smtClean="0"/>
              <a:t>,</a:t>
            </a:r>
          </a:p>
          <a:p>
            <a:r>
              <a:rPr lang="ko-KR" altLang="en-US" sz="1200" b="1" dirty="0" smtClean="0"/>
              <a:t>학습하</a:t>
            </a:r>
            <a:r>
              <a:rPr lang="ko-KR" altLang="en-US" sz="1200" b="1" dirty="0"/>
              <a:t>기</a:t>
            </a:r>
            <a:r>
              <a:rPr lang="ko-KR" altLang="en-US" sz="1200" b="1" dirty="0" smtClean="0"/>
              <a:t> 버튼을 누르고</a:t>
            </a:r>
            <a:endParaRPr lang="en-US" altLang="ko-KR" sz="1200" b="1" dirty="0" smtClean="0"/>
          </a:p>
          <a:p>
            <a:r>
              <a:rPr lang="ko-KR" altLang="en-US" sz="1200" b="1" dirty="0" smtClean="0"/>
              <a:t>학습 진행합니다</a:t>
            </a:r>
            <a:r>
              <a:rPr lang="en-US" altLang="ko-KR" sz="1200" b="1" dirty="0" smtClean="0"/>
              <a:t>.</a:t>
            </a:r>
            <a:endParaRPr lang="ko-KR" altLang="en-US" sz="1200" b="1" dirty="0"/>
          </a:p>
        </p:txBody>
      </p:sp>
      <p:pic>
        <p:nvPicPr>
          <p:cNvPr id="4099" name="Picture 3" descr="C:\Users\ok\Desktop\강의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207" y="4293096"/>
            <a:ext cx="3954343" cy="2274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모서리가 둥근 사각형 설명선 8"/>
          <p:cNvSpPr/>
          <p:nvPr/>
        </p:nvSpPr>
        <p:spPr>
          <a:xfrm>
            <a:off x="5038306" y="5661248"/>
            <a:ext cx="3062086" cy="720080"/>
          </a:xfrm>
          <a:prstGeom prst="wedgeRoundRectCallout">
            <a:avLst>
              <a:gd name="adj1" fmla="val -47216"/>
              <a:gd name="adj2" fmla="val -81529"/>
              <a:gd name="adj3" fmla="val 16667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ko-KR" altLang="en-US" sz="1200" b="1" dirty="0" smtClean="0"/>
              <a:t>이후</a:t>
            </a:r>
            <a:r>
              <a:rPr lang="en-US" altLang="ko-KR" sz="1200" b="1" dirty="0" smtClean="0"/>
              <a:t>, </a:t>
            </a:r>
            <a:r>
              <a:rPr lang="ko-KR" altLang="en-US" sz="1200" b="1" dirty="0" smtClean="0"/>
              <a:t>각 </a:t>
            </a:r>
            <a:r>
              <a:rPr lang="ko-KR" altLang="en-US" sz="1200" b="1" dirty="0" err="1" smtClean="0"/>
              <a:t>차시별</a:t>
            </a:r>
            <a:r>
              <a:rPr lang="ko-KR" altLang="en-US" sz="1200" b="1" dirty="0" smtClean="0"/>
              <a:t> 강의보기 버튼 클릭하여 </a:t>
            </a:r>
            <a:r>
              <a:rPr lang="en-US" altLang="ko-KR" sz="1200" b="1" dirty="0" smtClean="0"/>
              <a:t>4</a:t>
            </a:r>
            <a:r>
              <a:rPr lang="ko-KR" altLang="en-US" sz="1200" b="1" dirty="0" err="1" smtClean="0"/>
              <a:t>회차</a:t>
            </a:r>
            <a:r>
              <a:rPr lang="ko-KR" altLang="en-US" sz="1200" b="1" dirty="0" smtClean="0"/>
              <a:t> 교육까지 듣습니다</a:t>
            </a:r>
            <a:r>
              <a:rPr lang="en-US" altLang="ko-KR" sz="1200" b="1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96923635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467544" y="476672"/>
            <a:ext cx="583264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ko-KR" altLang="en-US" sz="2000" b="1" dirty="0">
                <a:solidFill>
                  <a:srgbClr val="0000FF"/>
                </a:solidFill>
              </a:rPr>
              <a:t>□ 서울시 평생학습포털 </a:t>
            </a:r>
            <a:r>
              <a:rPr lang="en-US" altLang="ko-KR" sz="2000" b="1" dirty="0">
                <a:solidFill>
                  <a:srgbClr val="0000FF"/>
                </a:solidFill>
              </a:rPr>
              <a:t>(</a:t>
            </a:r>
            <a:r>
              <a:rPr lang="en-US" altLang="ko-KR" sz="2000" b="1" u="sng" dirty="0">
                <a:solidFill>
                  <a:srgbClr val="0000FF"/>
                </a:solidFill>
              </a:rPr>
              <a:t>http://sll.seoul.go.kr</a:t>
            </a:r>
            <a:r>
              <a:rPr lang="en-US" altLang="ko-KR" sz="2000" b="1" dirty="0">
                <a:solidFill>
                  <a:srgbClr val="0000FF"/>
                </a:solidFill>
              </a:rPr>
              <a:t>)</a:t>
            </a:r>
            <a:endParaRPr lang="ko-KR" altLang="en-US" sz="2000" b="1" dirty="0">
              <a:solidFill>
                <a:srgbClr val="0000FF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83567" y="940078"/>
            <a:ext cx="46709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smtClean="0"/>
              <a:t>○ 수료증 발급</a:t>
            </a:r>
            <a:endParaRPr lang="ko-KR" altLang="en-US" b="1" dirty="0"/>
          </a:p>
        </p:txBody>
      </p:sp>
      <p:sp>
        <p:nvSpPr>
          <p:cNvPr id="6" name="직사각형 5"/>
          <p:cNvSpPr/>
          <p:nvPr/>
        </p:nvSpPr>
        <p:spPr>
          <a:xfrm>
            <a:off x="971600" y="5445224"/>
            <a:ext cx="7200800" cy="108012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b="1" dirty="0" smtClean="0"/>
              <a:t>발급받은 수료증은 출력하여 보관하고 있다가</a:t>
            </a:r>
            <a:endParaRPr lang="en-US" altLang="ko-KR" b="1" dirty="0" smtClean="0"/>
          </a:p>
          <a:p>
            <a:pPr algn="ctr"/>
            <a:r>
              <a:rPr lang="ko-KR" altLang="en-US" b="1" dirty="0" smtClean="0"/>
              <a:t>아동학대 신고의무자 교육 결과보고서를 제출하라는 공문이 오면</a:t>
            </a:r>
            <a:endParaRPr lang="en-US" altLang="ko-KR" b="1" dirty="0" smtClean="0"/>
          </a:p>
          <a:p>
            <a:pPr algn="ctr"/>
            <a:r>
              <a:rPr lang="ko-KR" altLang="en-US" b="1" dirty="0" smtClean="0"/>
              <a:t>공문 </a:t>
            </a:r>
            <a:r>
              <a:rPr lang="ko-KR" altLang="en-US" b="1" dirty="0" err="1" smtClean="0"/>
              <a:t>발신처로</a:t>
            </a:r>
            <a:r>
              <a:rPr lang="ko-KR" altLang="en-US" b="1" dirty="0" smtClean="0"/>
              <a:t> 결과보고서 작성하고</a:t>
            </a:r>
            <a:r>
              <a:rPr lang="en-US" altLang="ko-KR" b="1" dirty="0" smtClean="0"/>
              <a:t>, </a:t>
            </a:r>
            <a:r>
              <a:rPr lang="ko-KR" altLang="en-US" b="1" dirty="0" smtClean="0"/>
              <a:t>수료증 첨부하여 제출</a:t>
            </a:r>
            <a:endParaRPr lang="ko-KR" altLang="en-US" b="1" dirty="0"/>
          </a:p>
        </p:txBody>
      </p:sp>
      <p:pic>
        <p:nvPicPr>
          <p:cNvPr id="14339" name="Picture 3" descr="C:\Users\ok\Desktop\내정보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1460334"/>
            <a:ext cx="6046068" cy="3408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모서리가 둥근 사각형 설명선 7"/>
          <p:cNvSpPr/>
          <p:nvPr/>
        </p:nvSpPr>
        <p:spPr>
          <a:xfrm>
            <a:off x="179511" y="3284984"/>
            <a:ext cx="2734879" cy="460437"/>
          </a:xfrm>
          <a:prstGeom prst="wedgeRoundRectCallout">
            <a:avLst>
              <a:gd name="adj1" fmla="val 59081"/>
              <a:gd name="adj2" fmla="val 54134"/>
              <a:gd name="adj3" fmla="val 16667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ko-KR" altLang="en-US" sz="1200" b="1" dirty="0" smtClean="0"/>
              <a:t>온라인학습</a:t>
            </a:r>
            <a:r>
              <a:rPr lang="en-US" altLang="ko-KR" sz="1200" b="1" dirty="0"/>
              <a:t>&gt;</a:t>
            </a:r>
            <a:r>
              <a:rPr lang="ko-KR" altLang="en-US" sz="1200" b="1" dirty="0" err="1" smtClean="0"/>
              <a:t>내정보</a:t>
            </a:r>
            <a:r>
              <a:rPr lang="ko-KR" altLang="en-US" sz="1200" b="1" dirty="0" smtClean="0"/>
              <a:t> 탭 클릭합니다</a:t>
            </a:r>
            <a:r>
              <a:rPr lang="en-US" altLang="ko-KR" sz="1200" b="1" dirty="0" smtClean="0"/>
              <a:t>.</a:t>
            </a:r>
            <a:endParaRPr lang="ko-KR" altLang="en-US" sz="1200" b="1" dirty="0"/>
          </a:p>
        </p:txBody>
      </p:sp>
    </p:spTree>
    <p:extLst>
      <p:ext uri="{BB962C8B-B14F-4D97-AF65-F5344CB8AC3E}">
        <p14:creationId xmlns:p14="http://schemas.microsoft.com/office/powerpoint/2010/main" val="41405672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467544" y="476672"/>
            <a:ext cx="583264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ko-KR" altLang="en-US" sz="2000" b="1" dirty="0">
                <a:solidFill>
                  <a:srgbClr val="0000FF"/>
                </a:solidFill>
              </a:rPr>
              <a:t>□ 서울시 평생학습포털 </a:t>
            </a:r>
            <a:r>
              <a:rPr lang="en-US" altLang="ko-KR" sz="2000" b="1" dirty="0">
                <a:solidFill>
                  <a:srgbClr val="0000FF"/>
                </a:solidFill>
              </a:rPr>
              <a:t>(</a:t>
            </a:r>
            <a:r>
              <a:rPr lang="en-US" altLang="ko-KR" sz="2000" b="1" u="sng" dirty="0">
                <a:solidFill>
                  <a:srgbClr val="0000FF"/>
                </a:solidFill>
              </a:rPr>
              <a:t>http://sll.seoul.go.kr</a:t>
            </a:r>
            <a:r>
              <a:rPr lang="en-US" altLang="ko-KR" sz="2000" b="1" dirty="0">
                <a:solidFill>
                  <a:srgbClr val="0000FF"/>
                </a:solidFill>
              </a:rPr>
              <a:t>)</a:t>
            </a:r>
            <a:endParaRPr lang="ko-KR" altLang="en-US" sz="2000" b="1" dirty="0">
              <a:solidFill>
                <a:srgbClr val="0000FF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83567" y="940078"/>
            <a:ext cx="46709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smtClean="0"/>
              <a:t>○ 수료증 발급</a:t>
            </a:r>
            <a:endParaRPr lang="ko-KR" altLang="en-US" b="1" dirty="0"/>
          </a:p>
        </p:txBody>
      </p:sp>
      <p:sp>
        <p:nvSpPr>
          <p:cNvPr id="6" name="직사각형 5"/>
          <p:cNvSpPr/>
          <p:nvPr/>
        </p:nvSpPr>
        <p:spPr>
          <a:xfrm>
            <a:off x="971600" y="5445224"/>
            <a:ext cx="7200800" cy="108012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b="1" dirty="0" smtClean="0"/>
              <a:t>발급받은 수료증은 출력하여 보관하고 있다가</a:t>
            </a:r>
            <a:endParaRPr lang="en-US" altLang="ko-KR" b="1" dirty="0" smtClean="0"/>
          </a:p>
          <a:p>
            <a:pPr algn="ctr"/>
            <a:r>
              <a:rPr lang="ko-KR" altLang="en-US" b="1" dirty="0" smtClean="0"/>
              <a:t>아동학대 신고의무자 교육 결과보고서를 제출하라는 공문이 오면</a:t>
            </a:r>
            <a:endParaRPr lang="en-US" altLang="ko-KR" b="1" dirty="0" smtClean="0"/>
          </a:p>
          <a:p>
            <a:pPr algn="ctr"/>
            <a:r>
              <a:rPr lang="ko-KR" altLang="en-US" b="1" dirty="0" smtClean="0"/>
              <a:t>공문 </a:t>
            </a:r>
            <a:r>
              <a:rPr lang="ko-KR" altLang="en-US" b="1" dirty="0" err="1" smtClean="0"/>
              <a:t>발신처로</a:t>
            </a:r>
            <a:r>
              <a:rPr lang="ko-KR" altLang="en-US" b="1" dirty="0" smtClean="0"/>
              <a:t> 결과보고서 작성하고</a:t>
            </a:r>
            <a:r>
              <a:rPr lang="en-US" altLang="ko-KR" b="1" dirty="0" smtClean="0"/>
              <a:t>, </a:t>
            </a:r>
            <a:r>
              <a:rPr lang="ko-KR" altLang="en-US" b="1" dirty="0" smtClean="0"/>
              <a:t>수료증 첨부하여 제출</a:t>
            </a:r>
            <a:endParaRPr lang="ko-KR" altLang="en-US" b="1" dirty="0"/>
          </a:p>
        </p:txBody>
      </p:sp>
      <p:sp>
        <p:nvSpPr>
          <p:cNvPr id="8" name="모서리가 둥근 사각형 설명선 7"/>
          <p:cNvSpPr/>
          <p:nvPr/>
        </p:nvSpPr>
        <p:spPr>
          <a:xfrm>
            <a:off x="454336" y="3270789"/>
            <a:ext cx="2734879" cy="460437"/>
          </a:xfrm>
          <a:prstGeom prst="wedgeRoundRectCallout">
            <a:avLst>
              <a:gd name="adj1" fmla="val 62838"/>
              <a:gd name="adj2" fmla="val -3882"/>
              <a:gd name="adj3" fmla="val 16667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ko-KR" altLang="en-US" sz="1200" b="1" dirty="0" smtClean="0"/>
              <a:t>수강강좌</a:t>
            </a:r>
            <a:r>
              <a:rPr lang="en-US" altLang="ko-KR" sz="1200" b="1" dirty="0" smtClean="0"/>
              <a:t>-</a:t>
            </a:r>
            <a:r>
              <a:rPr lang="ko-KR" altLang="en-US" sz="1200" b="1" dirty="0" smtClean="0"/>
              <a:t>종료된 강좌에서 수료증 발급합니다</a:t>
            </a:r>
            <a:r>
              <a:rPr lang="en-US" altLang="ko-KR" sz="1200" b="1" dirty="0" smtClean="0"/>
              <a:t>.</a:t>
            </a:r>
            <a:endParaRPr lang="ko-KR" altLang="en-US" sz="1200" b="1" dirty="0"/>
          </a:p>
        </p:txBody>
      </p:sp>
      <p:pic>
        <p:nvPicPr>
          <p:cNvPr id="14340" name="Picture 4" descr="C:\Users\ok\Desktop\캡처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1501964"/>
            <a:ext cx="5324847" cy="32588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348273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907704" y="980728"/>
            <a:ext cx="554461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000" b="1" dirty="0" smtClean="0"/>
              <a:t>2) </a:t>
            </a:r>
            <a:r>
              <a:rPr lang="ko-KR" altLang="en-US" sz="3000" b="1" dirty="0" smtClean="0"/>
              <a:t>경기도 지식캠퍼스 안내</a:t>
            </a:r>
            <a:endParaRPr lang="ko-KR" altLang="en-US" sz="3000" b="1" dirty="0"/>
          </a:p>
        </p:txBody>
      </p:sp>
      <p:sp>
        <p:nvSpPr>
          <p:cNvPr id="9" name="직사각형 8"/>
          <p:cNvSpPr/>
          <p:nvPr/>
        </p:nvSpPr>
        <p:spPr>
          <a:xfrm>
            <a:off x="1187624" y="1827866"/>
            <a:ext cx="6984776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ko-KR" altLang="en-US" sz="1300" dirty="0" err="1"/>
              <a:t>ㅇ</a:t>
            </a:r>
            <a:r>
              <a:rPr lang="ko-KR" altLang="en-US" sz="1300" dirty="0"/>
              <a:t>　</a:t>
            </a:r>
            <a:r>
              <a:rPr lang="ko-KR" altLang="en-US" sz="1300" dirty="0" err="1"/>
              <a:t>영상명</a:t>
            </a:r>
            <a:r>
              <a:rPr lang="ko-KR" altLang="en-US" sz="1300" dirty="0"/>
              <a:t> </a:t>
            </a:r>
            <a:r>
              <a:rPr lang="en-US" altLang="ko-KR" sz="1300" dirty="0"/>
              <a:t>: [</a:t>
            </a:r>
            <a:r>
              <a:rPr lang="ko-KR" altLang="en-US" sz="1300" dirty="0"/>
              <a:t>아동학대</a:t>
            </a:r>
            <a:r>
              <a:rPr lang="en-US" altLang="ko-KR" sz="1300" dirty="0"/>
              <a:t>] </a:t>
            </a:r>
            <a:r>
              <a:rPr lang="ko-KR" altLang="en-US" sz="1300" dirty="0"/>
              <a:t>당신에게 보내는 간절한 신호 </a:t>
            </a:r>
            <a:r>
              <a:rPr lang="en-US" altLang="ko-KR" sz="1300" dirty="0"/>
              <a:t>(</a:t>
            </a:r>
            <a:r>
              <a:rPr lang="ko-KR" altLang="en-US" sz="1300" dirty="0"/>
              <a:t>재생시간 </a:t>
            </a:r>
            <a:r>
              <a:rPr lang="en-US" altLang="ko-KR" sz="1300" dirty="0"/>
              <a:t>60</a:t>
            </a:r>
            <a:r>
              <a:rPr lang="ko-KR" altLang="en-US" sz="1300" dirty="0"/>
              <a:t>분</a:t>
            </a:r>
            <a:r>
              <a:rPr lang="en-US" altLang="ko-KR" sz="1300" dirty="0"/>
              <a:t>, </a:t>
            </a:r>
            <a:r>
              <a:rPr lang="ko-KR" altLang="en-US" sz="1300" dirty="0"/>
              <a:t>인정시간 </a:t>
            </a:r>
            <a:r>
              <a:rPr lang="en-US" altLang="ko-KR" sz="1300" dirty="0"/>
              <a:t>1</a:t>
            </a:r>
            <a:r>
              <a:rPr lang="ko-KR" altLang="en-US" sz="1300" dirty="0"/>
              <a:t>시간</a:t>
            </a:r>
            <a:r>
              <a:rPr lang="en-US" altLang="ko-KR" sz="1300" dirty="0" smtClean="0"/>
              <a:t>)</a:t>
            </a:r>
          </a:p>
          <a:p>
            <a:pPr fontAlgn="base"/>
            <a:endParaRPr lang="en-US" altLang="ko-KR" sz="1300" dirty="0"/>
          </a:p>
          <a:p>
            <a:pPr fontAlgn="base"/>
            <a:endParaRPr lang="en-US" altLang="ko-KR" sz="1300" dirty="0"/>
          </a:p>
          <a:p>
            <a:pPr fontAlgn="base"/>
            <a:endParaRPr lang="en-US" altLang="ko-KR" sz="1300" dirty="0" smtClean="0"/>
          </a:p>
          <a:p>
            <a:pPr fontAlgn="base"/>
            <a:endParaRPr lang="en-US" altLang="ko-KR" sz="1300" dirty="0"/>
          </a:p>
          <a:p>
            <a:pPr fontAlgn="base"/>
            <a:endParaRPr lang="en-US" altLang="ko-KR" sz="1300" dirty="0" smtClean="0"/>
          </a:p>
          <a:p>
            <a:pPr fontAlgn="base"/>
            <a:endParaRPr lang="en-US" altLang="ko-KR" sz="1300" dirty="0"/>
          </a:p>
          <a:p>
            <a:pPr fontAlgn="base"/>
            <a:endParaRPr lang="en-US" altLang="ko-KR" sz="1300" dirty="0" smtClean="0"/>
          </a:p>
          <a:p>
            <a:pPr fontAlgn="base"/>
            <a:endParaRPr lang="en-US" altLang="ko-KR" sz="1300" dirty="0" smtClean="0"/>
          </a:p>
          <a:p>
            <a:pPr fontAlgn="base"/>
            <a:r>
              <a:rPr lang="ko-KR" altLang="en-US" sz="1400" dirty="0" smtClean="0"/>
              <a:t>   * </a:t>
            </a:r>
            <a:r>
              <a:rPr lang="ko-KR" altLang="en-US" sz="1400" dirty="0"/>
              <a:t>신고의무자 </a:t>
            </a:r>
            <a:r>
              <a:rPr lang="ko-KR" altLang="en-US" sz="1400" dirty="0" smtClean="0"/>
              <a:t>또는 예방교육 실적 </a:t>
            </a:r>
            <a:r>
              <a:rPr lang="ko-KR" altLang="en-US" sz="1400" dirty="0"/>
              <a:t>인정 </a:t>
            </a:r>
          </a:p>
          <a:p>
            <a:pPr fontAlgn="base"/>
            <a:endParaRPr lang="en-US" altLang="ko-KR" sz="1300" dirty="0" smtClean="0"/>
          </a:p>
          <a:p>
            <a:pPr fontAlgn="base"/>
            <a:r>
              <a:rPr lang="ko-KR" altLang="en-US" sz="1400" dirty="0" err="1"/>
              <a:t>ㅇ</a:t>
            </a:r>
            <a:r>
              <a:rPr lang="ko-KR" altLang="en-US" sz="1400" dirty="0"/>
              <a:t>　</a:t>
            </a:r>
            <a:r>
              <a:rPr lang="ko-KR" altLang="en-US" sz="1400" dirty="0" err="1"/>
              <a:t>영상명</a:t>
            </a:r>
            <a:r>
              <a:rPr lang="ko-KR" altLang="en-US" sz="1400" dirty="0"/>
              <a:t> </a:t>
            </a:r>
            <a:r>
              <a:rPr lang="en-US" altLang="ko-KR" sz="1400" dirty="0"/>
              <a:t>: [</a:t>
            </a:r>
            <a:r>
              <a:rPr lang="ko-KR" altLang="en-US" sz="1400" dirty="0"/>
              <a:t>아이 시그널</a:t>
            </a:r>
            <a:r>
              <a:rPr lang="en-US" altLang="ko-KR" sz="1400" dirty="0"/>
              <a:t>]</a:t>
            </a:r>
            <a:r>
              <a:rPr lang="ko-KR" altLang="en-US" sz="1400" dirty="0"/>
              <a:t>아동학대 신고의무자 교육 </a:t>
            </a:r>
            <a:r>
              <a:rPr lang="en-US" altLang="ko-KR" sz="1400" dirty="0"/>
              <a:t>(</a:t>
            </a:r>
            <a:r>
              <a:rPr lang="ko-KR" altLang="en-US" sz="1400" dirty="0"/>
              <a:t>재생시간 </a:t>
            </a:r>
            <a:r>
              <a:rPr lang="en-US" altLang="ko-KR" sz="1400" dirty="0"/>
              <a:t>60</a:t>
            </a:r>
            <a:r>
              <a:rPr lang="ko-KR" altLang="en-US" sz="1400" dirty="0"/>
              <a:t>분</a:t>
            </a:r>
            <a:r>
              <a:rPr lang="en-US" altLang="ko-KR" sz="1400" dirty="0"/>
              <a:t>, </a:t>
            </a:r>
            <a:r>
              <a:rPr lang="ko-KR" altLang="en-US" sz="1400" dirty="0"/>
              <a:t>인정시간 </a:t>
            </a:r>
            <a:r>
              <a:rPr lang="en-US" altLang="ko-KR" sz="1400" dirty="0"/>
              <a:t>1</a:t>
            </a:r>
            <a:r>
              <a:rPr lang="ko-KR" altLang="en-US" sz="1400" dirty="0"/>
              <a:t>시간</a:t>
            </a:r>
            <a:r>
              <a:rPr lang="en-US" altLang="ko-KR" sz="1400" dirty="0"/>
              <a:t>)</a:t>
            </a:r>
            <a:endParaRPr lang="ko-KR" altLang="en-US" sz="1400" dirty="0"/>
          </a:p>
          <a:p>
            <a:pPr fontAlgn="base"/>
            <a:endParaRPr lang="en-US" altLang="ko-KR" sz="1300" dirty="0" smtClean="0"/>
          </a:p>
          <a:p>
            <a:pPr fontAlgn="base"/>
            <a:endParaRPr lang="en-US" altLang="ko-KR" sz="1300" dirty="0"/>
          </a:p>
          <a:p>
            <a:pPr fontAlgn="base"/>
            <a:endParaRPr lang="en-US" altLang="ko-KR" sz="1300" dirty="0" smtClean="0"/>
          </a:p>
          <a:p>
            <a:pPr fontAlgn="base"/>
            <a:endParaRPr lang="en-US" altLang="ko-KR" sz="1300" dirty="0"/>
          </a:p>
          <a:p>
            <a:pPr fontAlgn="base"/>
            <a:endParaRPr lang="en-US" altLang="ko-KR" sz="1300" dirty="0" smtClean="0"/>
          </a:p>
          <a:p>
            <a:pPr fontAlgn="base"/>
            <a:endParaRPr lang="en-US" altLang="ko-KR" sz="1300" dirty="0"/>
          </a:p>
          <a:p>
            <a:pPr fontAlgn="base"/>
            <a:endParaRPr lang="en-US" altLang="ko-KR" sz="1300" dirty="0" smtClean="0"/>
          </a:p>
          <a:p>
            <a:pPr fontAlgn="base"/>
            <a:endParaRPr lang="en-US" altLang="ko-KR" sz="1300" dirty="0" smtClean="0"/>
          </a:p>
          <a:p>
            <a:pPr fontAlgn="base"/>
            <a:r>
              <a:rPr lang="en-US" altLang="ko-KR" sz="1300" dirty="0" smtClean="0"/>
              <a:t>   </a:t>
            </a:r>
            <a:r>
              <a:rPr lang="ko-KR" altLang="en-US" sz="1400" dirty="0"/>
              <a:t>* * 신고의무자 또는 예방교육 실적 인정 </a:t>
            </a:r>
          </a:p>
        </p:txBody>
      </p:sp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96187926"/>
              </p:ext>
            </p:extLst>
          </p:nvPr>
        </p:nvGraphicFramePr>
        <p:xfrm>
          <a:off x="1921025" y="2193176"/>
          <a:ext cx="5256583" cy="1324102"/>
        </p:xfrm>
        <a:graphic>
          <a:graphicData uri="http://schemas.openxmlformats.org/drawingml/2006/table">
            <a:tbl>
              <a:tblPr/>
              <a:tblGrid>
                <a:gridCol w="243495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2163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324102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3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en-US" altLang="ko-KR" sz="1300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- 1</a:t>
                      </a:r>
                      <a:r>
                        <a:rPr lang="ko-KR" altLang="en-US" sz="1300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차시</a:t>
                      </a:r>
                      <a:r>
                        <a:rPr lang="ko-KR" altLang="en-US" sz="13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아동학대란</a:t>
                      </a:r>
                      <a:r>
                        <a:rPr lang="en-US" altLang="ko-KR" sz="13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?(13</a:t>
                      </a:r>
                      <a:r>
                        <a:rPr lang="ko-KR" altLang="en-US" sz="13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분</a:t>
                      </a:r>
                      <a:r>
                        <a:rPr lang="en-US" altLang="ko-KR" sz="1300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</a:p>
                    <a:p>
                      <a:pPr marL="0" marR="0" lvl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en-US" altLang="ko-KR" sz="1300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- 2</a:t>
                      </a:r>
                      <a:r>
                        <a:rPr lang="ko-KR" altLang="en-US" sz="1300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차시</a:t>
                      </a:r>
                      <a:r>
                        <a:rPr lang="ko-KR" altLang="en-US" sz="13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아동학대 관련 법</a:t>
                      </a:r>
                      <a:r>
                        <a:rPr lang="en-US" altLang="ko-KR" sz="13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(17</a:t>
                      </a:r>
                      <a:r>
                        <a:rPr lang="ko-KR" altLang="en-US" sz="13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분</a:t>
                      </a:r>
                      <a:r>
                        <a:rPr lang="en-US" altLang="ko-KR" sz="13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13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lvl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/>
                        <a:buNone/>
                      </a:pPr>
                      <a:r>
                        <a:rPr lang="en-US" altLang="ko-KR" sz="1300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- 3</a:t>
                      </a:r>
                      <a:r>
                        <a:rPr lang="ko-KR" altLang="en-US" sz="1300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차시</a:t>
                      </a:r>
                      <a:r>
                        <a:rPr lang="ko-KR" altLang="en-US" sz="13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아동학대 신고방법</a:t>
                      </a:r>
                      <a:r>
                        <a:rPr lang="en-US" altLang="ko-KR" sz="13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(16</a:t>
                      </a:r>
                      <a:r>
                        <a:rPr lang="ko-KR" altLang="en-US" sz="13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분</a:t>
                      </a:r>
                      <a:r>
                        <a:rPr lang="en-US" altLang="ko-KR" sz="13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13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lvl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/>
                        <a:buNone/>
                      </a:pPr>
                      <a:r>
                        <a:rPr lang="en-US" altLang="ko-KR" sz="1300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- 4</a:t>
                      </a:r>
                      <a:r>
                        <a:rPr lang="ko-KR" altLang="en-US" sz="1300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차시</a:t>
                      </a:r>
                      <a:r>
                        <a:rPr lang="ko-KR" altLang="en-US" sz="13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피해아동 보호절차</a:t>
                      </a:r>
                      <a:r>
                        <a:rPr lang="en-US" altLang="ko-KR" sz="13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(14</a:t>
                      </a:r>
                      <a:r>
                        <a:rPr lang="ko-KR" altLang="en-US" sz="13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분</a:t>
                      </a:r>
                      <a:r>
                        <a:rPr lang="en-US" altLang="ko-KR" sz="13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13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2049" name="_x171178368" descr="EMB000033b03f2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8803" y="2202084"/>
            <a:ext cx="2198494" cy="1289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03928524"/>
              </p:ext>
            </p:extLst>
          </p:nvPr>
        </p:nvGraphicFramePr>
        <p:xfrm>
          <a:off x="1873424" y="4437710"/>
          <a:ext cx="5434880" cy="1319022"/>
        </p:xfrm>
        <a:graphic>
          <a:graphicData uri="http://schemas.openxmlformats.org/drawingml/2006/table">
            <a:tbl>
              <a:tblPr/>
              <a:tblGrid>
                <a:gridCol w="246081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74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319022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3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/>
                        <a:buNone/>
                      </a:pPr>
                      <a:r>
                        <a:rPr lang="en-US" altLang="ko-KR" sz="1300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- 1</a:t>
                      </a:r>
                      <a:r>
                        <a:rPr lang="ko-KR" altLang="en-US" sz="1300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차시</a:t>
                      </a:r>
                      <a:r>
                        <a:rPr lang="ko-KR" altLang="en-US" sz="13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아동학대의 이해</a:t>
                      </a:r>
                      <a:r>
                        <a:rPr lang="en-US" altLang="ko-KR" sz="13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(13</a:t>
                      </a:r>
                      <a:r>
                        <a:rPr lang="ko-KR" altLang="en-US" sz="13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분</a:t>
                      </a:r>
                      <a:r>
                        <a:rPr lang="en-US" altLang="ko-KR" sz="13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13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lvl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/>
                        <a:buNone/>
                      </a:pPr>
                      <a:r>
                        <a:rPr lang="en-US" altLang="ko-KR" sz="1300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-</a:t>
                      </a:r>
                      <a:r>
                        <a:rPr lang="en-US" altLang="ko-KR" sz="1300" kern="0" spc="0" baseline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300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</a:t>
                      </a:r>
                      <a:r>
                        <a:rPr lang="ko-KR" altLang="en-US" sz="1300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차시</a:t>
                      </a:r>
                      <a:r>
                        <a:rPr lang="ko-KR" altLang="en-US" sz="13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아동학대</a:t>
                      </a:r>
                      <a:r>
                        <a:rPr lang="en-US" altLang="ko-KR" sz="13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(12</a:t>
                      </a:r>
                      <a:r>
                        <a:rPr lang="ko-KR" altLang="en-US" sz="13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분</a:t>
                      </a:r>
                      <a:r>
                        <a:rPr lang="en-US" altLang="ko-KR" sz="13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13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lvl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/>
                        <a:buNone/>
                      </a:pPr>
                      <a:r>
                        <a:rPr lang="en-US" altLang="ko-KR" sz="1300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- 3</a:t>
                      </a:r>
                      <a:r>
                        <a:rPr lang="ko-KR" altLang="en-US" sz="1300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차시</a:t>
                      </a:r>
                      <a:r>
                        <a:rPr lang="ko-KR" altLang="en-US" sz="13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아동학대 관련법</a:t>
                      </a:r>
                      <a:r>
                        <a:rPr lang="en-US" altLang="ko-KR" sz="13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(20</a:t>
                      </a:r>
                      <a:r>
                        <a:rPr lang="ko-KR" altLang="en-US" sz="13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분</a:t>
                      </a:r>
                      <a:r>
                        <a:rPr lang="en-US" altLang="ko-KR" sz="13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13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lvl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/>
                        <a:buNone/>
                      </a:pPr>
                      <a:r>
                        <a:rPr lang="en-US" altLang="ko-KR" sz="1300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- 4</a:t>
                      </a:r>
                      <a:r>
                        <a:rPr lang="ko-KR" altLang="en-US" sz="1300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차시</a:t>
                      </a:r>
                      <a:r>
                        <a:rPr lang="ko-KR" altLang="en-US" sz="13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사례로 배우는 아동학대</a:t>
                      </a:r>
                      <a:r>
                        <a:rPr lang="en-US" altLang="ko-KR" sz="13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(10</a:t>
                      </a:r>
                      <a:r>
                        <a:rPr lang="ko-KR" altLang="en-US" sz="13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분</a:t>
                      </a:r>
                      <a:r>
                        <a:rPr lang="en-US" altLang="ko-KR" sz="13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13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2050" name="_x171178528" descr="EMB000033b03f2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6637" y="4447582"/>
            <a:ext cx="2282825" cy="1282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9156221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467544" y="476672"/>
            <a:ext cx="842493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ko-KR" altLang="en-US" sz="2000" b="1" dirty="0">
                <a:solidFill>
                  <a:srgbClr val="0000FF"/>
                </a:solidFill>
              </a:rPr>
              <a:t>□ </a:t>
            </a:r>
            <a:r>
              <a:rPr lang="ko-KR" altLang="en-US" sz="2000" b="1" dirty="0" smtClean="0">
                <a:solidFill>
                  <a:srgbClr val="0000FF"/>
                </a:solidFill>
              </a:rPr>
              <a:t>경기도 지식캠퍼스</a:t>
            </a:r>
            <a:r>
              <a:rPr lang="en-US" altLang="ko-KR" sz="2000" b="1" dirty="0" smtClean="0">
                <a:solidFill>
                  <a:srgbClr val="0000FF"/>
                </a:solidFill>
              </a:rPr>
              <a:t>(</a:t>
            </a:r>
            <a:r>
              <a:rPr lang="en-US" altLang="ko-KR" sz="2000" b="1" u="sng" dirty="0">
                <a:solidFill>
                  <a:srgbClr val="0000FF"/>
                </a:solidFill>
              </a:rPr>
              <a:t>https://</a:t>
            </a:r>
            <a:r>
              <a:rPr lang="en-US" altLang="ko-KR" sz="2000" b="1" u="sng" dirty="0" smtClean="0">
                <a:solidFill>
                  <a:srgbClr val="0000FF"/>
                </a:solidFill>
              </a:rPr>
              <a:t>www.gseek.kr</a:t>
            </a:r>
            <a:r>
              <a:rPr lang="en-US" altLang="ko-KR" sz="2000" b="1" dirty="0" smtClean="0">
                <a:solidFill>
                  <a:srgbClr val="0000FF"/>
                </a:solidFill>
              </a:rPr>
              <a:t>)</a:t>
            </a:r>
            <a:endParaRPr lang="ko-KR" altLang="en-US" sz="2000" b="1" dirty="0">
              <a:solidFill>
                <a:srgbClr val="0000FF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83568" y="940078"/>
            <a:ext cx="27003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smtClean="0"/>
              <a:t>○ 회원가입 후 로그인</a:t>
            </a:r>
            <a:endParaRPr lang="ko-KR" altLang="en-US" b="1" dirty="0"/>
          </a:p>
        </p:txBody>
      </p:sp>
      <p:grpSp>
        <p:nvGrpSpPr>
          <p:cNvPr id="7" name="그룹 6"/>
          <p:cNvGrpSpPr/>
          <p:nvPr/>
        </p:nvGrpSpPr>
        <p:grpSpPr>
          <a:xfrm>
            <a:off x="1043608" y="1556792"/>
            <a:ext cx="6264696" cy="4377600"/>
            <a:chOff x="1043608" y="1556792"/>
            <a:chExt cx="6408712" cy="4377600"/>
          </a:xfrm>
        </p:grpSpPr>
        <p:pic>
          <p:nvPicPr>
            <p:cNvPr id="1026" name="Picture 2"/>
            <p:cNvPicPr preferRelativeResize="0">
              <a:picLocks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43608" y="1556792"/>
              <a:ext cx="6408712" cy="4377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" name="직사각형 5"/>
            <p:cNvSpPr/>
            <p:nvPr/>
          </p:nvSpPr>
          <p:spPr>
            <a:xfrm>
              <a:off x="5508104" y="2204864"/>
              <a:ext cx="1944216" cy="936104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9" name="모서리가 둥근 사각형 설명선 8"/>
          <p:cNvSpPr/>
          <p:nvPr/>
        </p:nvSpPr>
        <p:spPr>
          <a:xfrm>
            <a:off x="6660232" y="3356992"/>
            <a:ext cx="2232248" cy="565506"/>
          </a:xfrm>
          <a:prstGeom prst="wedgeRoundRectCallout">
            <a:avLst>
              <a:gd name="adj1" fmla="val -85862"/>
              <a:gd name="adj2" fmla="val -108050"/>
              <a:gd name="adj3" fmla="val 16667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altLang="ko-KR" sz="1200" b="1" dirty="0" smtClean="0"/>
              <a:t>‘</a:t>
            </a:r>
            <a:r>
              <a:rPr lang="ko-KR" altLang="en-US" sz="1200" b="1" dirty="0" smtClean="0"/>
              <a:t>회원가입</a:t>
            </a:r>
            <a:r>
              <a:rPr lang="en-US" altLang="ko-KR" sz="1200" b="1" dirty="0" smtClean="0"/>
              <a:t>’ </a:t>
            </a:r>
            <a:r>
              <a:rPr lang="ko-KR" altLang="en-US" sz="1200" b="1" dirty="0" smtClean="0"/>
              <a:t>탭 클릭하여</a:t>
            </a:r>
            <a:endParaRPr lang="en-US" altLang="ko-KR" sz="1200" b="1" dirty="0" smtClean="0"/>
          </a:p>
          <a:p>
            <a:r>
              <a:rPr lang="ko-KR" altLang="en-US" sz="1200" b="1" dirty="0" smtClean="0"/>
              <a:t>회원가입하고</a:t>
            </a:r>
            <a:r>
              <a:rPr lang="en-US" altLang="ko-KR" sz="1200" b="1" dirty="0" smtClean="0"/>
              <a:t>, </a:t>
            </a:r>
            <a:r>
              <a:rPr lang="ko-KR" altLang="en-US" sz="1200" b="1" dirty="0" smtClean="0"/>
              <a:t>로그인 합니다</a:t>
            </a:r>
            <a:r>
              <a:rPr lang="en-US" altLang="ko-KR" sz="1200" b="1" dirty="0" smtClean="0"/>
              <a:t>.</a:t>
            </a:r>
            <a:endParaRPr lang="ko-KR" altLang="en-US" sz="1200" b="1" dirty="0"/>
          </a:p>
        </p:txBody>
      </p:sp>
    </p:spTree>
    <p:extLst>
      <p:ext uri="{BB962C8B-B14F-4D97-AF65-F5344CB8AC3E}">
        <p14:creationId xmlns:p14="http://schemas.microsoft.com/office/powerpoint/2010/main" val="17672745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467544" y="476672"/>
            <a:ext cx="842493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ko-KR" altLang="en-US" sz="2000" b="1" dirty="0">
                <a:solidFill>
                  <a:srgbClr val="0000FF"/>
                </a:solidFill>
              </a:rPr>
              <a:t>□ </a:t>
            </a:r>
            <a:r>
              <a:rPr lang="ko-KR" altLang="en-US" sz="2000" b="1" dirty="0" smtClean="0">
                <a:solidFill>
                  <a:srgbClr val="0000FF"/>
                </a:solidFill>
              </a:rPr>
              <a:t>경기도 지식캠퍼스</a:t>
            </a:r>
            <a:r>
              <a:rPr lang="en-US" altLang="ko-KR" sz="2000" b="1" dirty="0" smtClean="0">
                <a:solidFill>
                  <a:srgbClr val="0000FF"/>
                </a:solidFill>
              </a:rPr>
              <a:t>(</a:t>
            </a:r>
            <a:r>
              <a:rPr lang="en-US" altLang="ko-KR" sz="2000" b="1" u="sng" dirty="0">
                <a:solidFill>
                  <a:srgbClr val="0000FF"/>
                </a:solidFill>
              </a:rPr>
              <a:t>https://</a:t>
            </a:r>
            <a:r>
              <a:rPr lang="en-US" altLang="ko-KR" sz="2000" b="1" u="sng" dirty="0" smtClean="0">
                <a:solidFill>
                  <a:srgbClr val="0000FF"/>
                </a:solidFill>
              </a:rPr>
              <a:t>www.gseek.kr</a:t>
            </a:r>
            <a:r>
              <a:rPr lang="en-US" altLang="ko-KR" sz="2000" b="1" dirty="0" smtClean="0">
                <a:solidFill>
                  <a:srgbClr val="0000FF"/>
                </a:solidFill>
              </a:rPr>
              <a:t>)</a:t>
            </a:r>
            <a:endParaRPr lang="ko-KR" altLang="en-US" sz="2000" b="1" dirty="0">
              <a:solidFill>
                <a:srgbClr val="0000FF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83568" y="940078"/>
            <a:ext cx="49685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smtClean="0"/>
              <a:t>○ 아동학대</a:t>
            </a:r>
            <a:r>
              <a:rPr lang="en-US" altLang="ko-KR" b="1" dirty="0"/>
              <a:t> </a:t>
            </a:r>
            <a:r>
              <a:rPr lang="ko-KR" altLang="en-US" b="1" dirty="0" smtClean="0"/>
              <a:t>신고의무자</a:t>
            </a:r>
            <a:r>
              <a:rPr lang="en-US" altLang="ko-KR" b="1" dirty="0" smtClean="0"/>
              <a:t> </a:t>
            </a:r>
            <a:r>
              <a:rPr lang="ko-KR" altLang="en-US" b="1" dirty="0" smtClean="0"/>
              <a:t>교육 검색</a:t>
            </a:r>
            <a:endParaRPr lang="ko-KR" altLang="en-US" b="1" dirty="0"/>
          </a:p>
        </p:txBody>
      </p:sp>
      <p:grpSp>
        <p:nvGrpSpPr>
          <p:cNvPr id="10" name="그룹 9"/>
          <p:cNvGrpSpPr/>
          <p:nvPr/>
        </p:nvGrpSpPr>
        <p:grpSpPr>
          <a:xfrm>
            <a:off x="1031534" y="1556792"/>
            <a:ext cx="6264000" cy="4392488"/>
            <a:chOff x="1031534" y="1556792"/>
            <a:chExt cx="6264000" cy="4392488"/>
          </a:xfrm>
        </p:grpSpPr>
        <p:pic>
          <p:nvPicPr>
            <p:cNvPr id="1027" name="Picture 3"/>
            <p:cNvPicPr preferRelativeResize="0">
              <a:picLocks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31534" y="1571680"/>
              <a:ext cx="6264000" cy="4377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" name="직사각형 5"/>
            <p:cNvSpPr/>
            <p:nvPr/>
          </p:nvSpPr>
          <p:spPr>
            <a:xfrm>
              <a:off x="1031534" y="1556792"/>
              <a:ext cx="374199" cy="504056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" name="직사각형 6"/>
            <p:cNvSpPr/>
            <p:nvPr/>
          </p:nvSpPr>
          <p:spPr>
            <a:xfrm>
              <a:off x="2915816" y="2196238"/>
              <a:ext cx="2520280" cy="360040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8" name="모서리가 둥근 사각형 설명선 7"/>
          <p:cNvSpPr/>
          <p:nvPr/>
        </p:nvSpPr>
        <p:spPr>
          <a:xfrm>
            <a:off x="1462482" y="2216544"/>
            <a:ext cx="792088" cy="339734"/>
          </a:xfrm>
          <a:prstGeom prst="wedgeRoundRectCallout">
            <a:avLst>
              <a:gd name="adj1" fmla="val -65767"/>
              <a:gd name="adj2" fmla="val -153813"/>
              <a:gd name="adj3" fmla="val 16667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ko-KR" altLang="en-US" sz="1200" b="1" dirty="0" smtClean="0"/>
              <a:t>① 클릭</a:t>
            </a:r>
            <a:endParaRPr lang="en-US" altLang="ko-KR" sz="1200" b="1" dirty="0" smtClean="0"/>
          </a:p>
        </p:txBody>
      </p:sp>
      <p:sp>
        <p:nvSpPr>
          <p:cNvPr id="12" name="모서리가 둥근 사각형 설명선 11"/>
          <p:cNvSpPr/>
          <p:nvPr/>
        </p:nvSpPr>
        <p:spPr>
          <a:xfrm>
            <a:off x="3347864" y="3000538"/>
            <a:ext cx="1944216" cy="457116"/>
          </a:xfrm>
          <a:prstGeom prst="wedgeRoundRectCallout">
            <a:avLst>
              <a:gd name="adj1" fmla="val -48947"/>
              <a:gd name="adj2" fmla="val -163562"/>
              <a:gd name="adj3" fmla="val 16667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ko-KR" altLang="en-US" sz="1200" b="1" dirty="0" smtClean="0"/>
              <a:t>②</a:t>
            </a:r>
            <a:r>
              <a:rPr lang="ko-KR" altLang="en-US" sz="1200" b="1" dirty="0"/>
              <a:t> 나타난 </a:t>
            </a:r>
            <a:r>
              <a:rPr lang="ko-KR" altLang="en-US" sz="1200" b="1" dirty="0" err="1"/>
              <a:t>검색창에</a:t>
            </a:r>
            <a:r>
              <a:rPr lang="ko-KR" altLang="en-US" sz="1200" b="1" dirty="0"/>
              <a:t> </a:t>
            </a:r>
            <a:endParaRPr lang="en-US" altLang="ko-KR" sz="1200" b="1" dirty="0" smtClean="0"/>
          </a:p>
          <a:p>
            <a:r>
              <a:rPr lang="en-US" altLang="ko-KR" sz="1200" b="1" dirty="0" smtClean="0"/>
              <a:t>  ‘</a:t>
            </a:r>
            <a:r>
              <a:rPr lang="ko-KR" altLang="en-US" sz="1200" b="1" dirty="0" smtClean="0"/>
              <a:t>아동학대</a:t>
            </a:r>
            <a:r>
              <a:rPr lang="en-US" altLang="ko-KR" sz="1200" b="1" dirty="0" smtClean="0"/>
              <a:t>’</a:t>
            </a:r>
            <a:r>
              <a:rPr lang="ko-KR" altLang="en-US" sz="1200" b="1" dirty="0" smtClean="0"/>
              <a:t>를 </a:t>
            </a:r>
            <a:r>
              <a:rPr lang="ko-KR" altLang="en-US" sz="1200" b="1" dirty="0"/>
              <a:t>검색한다</a:t>
            </a:r>
            <a:r>
              <a:rPr lang="en-US" altLang="ko-KR" sz="1200" b="1" dirty="0" smtClean="0"/>
              <a:t>.</a:t>
            </a:r>
            <a:endParaRPr lang="ko-KR" altLang="en-US" sz="1200" b="1" dirty="0"/>
          </a:p>
        </p:txBody>
      </p:sp>
    </p:spTree>
    <p:extLst>
      <p:ext uri="{BB962C8B-B14F-4D97-AF65-F5344CB8AC3E}">
        <p14:creationId xmlns:p14="http://schemas.microsoft.com/office/powerpoint/2010/main" val="92823026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467544" y="476672"/>
            <a:ext cx="842493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ko-KR" altLang="en-US" sz="2000" b="1" dirty="0">
                <a:solidFill>
                  <a:srgbClr val="0000FF"/>
                </a:solidFill>
              </a:rPr>
              <a:t>□ </a:t>
            </a:r>
            <a:r>
              <a:rPr lang="ko-KR" altLang="en-US" sz="2000" b="1" dirty="0" smtClean="0">
                <a:solidFill>
                  <a:srgbClr val="0000FF"/>
                </a:solidFill>
              </a:rPr>
              <a:t>경기도 지식캠퍼스</a:t>
            </a:r>
            <a:r>
              <a:rPr lang="en-US" altLang="ko-KR" sz="2000" b="1" dirty="0" smtClean="0">
                <a:solidFill>
                  <a:srgbClr val="0000FF"/>
                </a:solidFill>
              </a:rPr>
              <a:t>(</a:t>
            </a:r>
            <a:r>
              <a:rPr lang="en-US" altLang="ko-KR" sz="2000" b="1" u="sng" dirty="0">
                <a:solidFill>
                  <a:srgbClr val="0000FF"/>
                </a:solidFill>
              </a:rPr>
              <a:t>https://</a:t>
            </a:r>
            <a:r>
              <a:rPr lang="en-US" altLang="ko-KR" sz="2000" b="1" u="sng" dirty="0" smtClean="0">
                <a:solidFill>
                  <a:srgbClr val="0000FF"/>
                </a:solidFill>
              </a:rPr>
              <a:t>www.gseek.kr</a:t>
            </a:r>
            <a:r>
              <a:rPr lang="en-US" altLang="ko-KR" sz="2000" b="1" dirty="0" smtClean="0">
                <a:solidFill>
                  <a:srgbClr val="0000FF"/>
                </a:solidFill>
              </a:rPr>
              <a:t>)</a:t>
            </a:r>
            <a:endParaRPr lang="ko-KR" altLang="en-US" sz="2000" b="1" dirty="0">
              <a:solidFill>
                <a:srgbClr val="0000FF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83568" y="940078"/>
            <a:ext cx="49685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smtClean="0"/>
              <a:t>○ 아동학대</a:t>
            </a:r>
            <a:r>
              <a:rPr lang="en-US" altLang="ko-KR" b="1" dirty="0"/>
              <a:t> </a:t>
            </a:r>
            <a:r>
              <a:rPr lang="ko-KR" altLang="en-US" b="1" dirty="0" smtClean="0"/>
              <a:t>신고의무자</a:t>
            </a:r>
            <a:r>
              <a:rPr lang="en-US" altLang="ko-KR" b="1" dirty="0" smtClean="0"/>
              <a:t> </a:t>
            </a:r>
            <a:r>
              <a:rPr lang="ko-KR" altLang="en-US" b="1" dirty="0" smtClean="0"/>
              <a:t>교육 검색</a:t>
            </a:r>
            <a:endParaRPr lang="ko-KR" altLang="en-US" b="1" dirty="0"/>
          </a:p>
        </p:txBody>
      </p:sp>
      <p:grpSp>
        <p:nvGrpSpPr>
          <p:cNvPr id="5" name="그룹 4"/>
          <p:cNvGrpSpPr/>
          <p:nvPr/>
        </p:nvGrpSpPr>
        <p:grpSpPr>
          <a:xfrm>
            <a:off x="1034442" y="1482529"/>
            <a:ext cx="7642014" cy="3242615"/>
            <a:chOff x="1034442" y="1482529"/>
            <a:chExt cx="6984777" cy="3962695"/>
          </a:xfrm>
        </p:grpSpPr>
        <p:pic>
          <p:nvPicPr>
            <p:cNvPr id="5122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34442" y="1482529"/>
              <a:ext cx="6984777" cy="39626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" name="직사각형 5"/>
            <p:cNvSpPr/>
            <p:nvPr/>
          </p:nvSpPr>
          <p:spPr>
            <a:xfrm>
              <a:off x="1763688" y="3149594"/>
              <a:ext cx="4680520" cy="2266246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7" name="모서리가 둥근 사각형 설명선 6"/>
          <p:cNvSpPr/>
          <p:nvPr/>
        </p:nvSpPr>
        <p:spPr>
          <a:xfrm>
            <a:off x="1809605" y="4941168"/>
            <a:ext cx="4850627" cy="1224136"/>
          </a:xfrm>
          <a:prstGeom prst="wedgeRoundRectCallout">
            <a:avLst>
              <a:gd name="adj1" fmla="val -12448"/>
              <a:gd name="adj2" fmla="val -83949"/>
              <a:gd name="adj3" fmla="val 16667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ko-KR" altLang="en-US" sz="1200" b="1" dirty="0"/>
              <a:t>검색 후 나오는 </a:t>
            </a:r>
            <a:r>
              <a:rPr lang="ko-KR" altLang="en-US" sz="1200" b="1" dirty="0" smtClean="0"/>
              <a:t>위 화면에서</a:t>
            </a:r>
            <a:endParaRPr lang="en-US" altLang="ko-KR" sz="1200" b="1" dirty="0"/>
          </a:p>
          <a:p>
            <a:r>
              <a:rPr lang="en-US" altLang="ko-KR" sz="1200" b="1" dirty="0"/>
              <a:t>‘</a:t>
            </a:r>
            <a:r>
              <a:rPr lang="ko-KR" altLang="en-US" sz="1200" b="1" dirty="0"/>
              <a:t>아동학대신고의무자 교육</a:t>
            </a:r>
            <a:r>
              <a:rPr lang="en-US" altLang="ko-KR" sz="1200" b="1" dirty="0" smtClean="0"/>
              <a:t>’ </a:t>
            </a:r>
            <a:r>
              <a:rPr lang="ko-KR" altLang="en-US" sz="1200" b="1" dirty="0" smtClean="0"/>
              <a:t>혹은 </a:t>
            </a:r>
            <a:r>
              <a:rPr lang="en-US" altLang="ko-KR" sz="1200" b="1" dirty="0"/>
              <a:t>‘</a:t>
            </a:r>
            <a:r>
              <a:rPr lang="ko-KR" altLang="en-US" sz="1200" b="1" dirty="0"/>
              <a:t>당신에게 보내는 간절한 신호</a:t>
            </a:r>
            <a:r>
              <a:rPr lang="en-US" altLang="ko-KR" sz="1200" b="1" dirty="0"/>
              <a:t>’ </a:t>
            </a:r>
          </a:p>
          <a:p>
            <a:r>
              <a:rPr lang="ko-KR" altLang="en-US" sz="1200" b="1" dirty="0" smtClean="0"/>
              <a:t>혹은 </a:t>
            </a:r>
            <a:r>
              <a:rPr lang="en-US" altLang="ko-KR" sz="1200" b="1" dirty="0" smtClean="0"/>
              <a:t>‘</a:t>
            </a:r>
            <a:r>
              <a:rPr lang="ko-KR" altLang="en-US" sz="1200" b="1" dirty="0"/>
              <a:t>아이가 보내는 작은 신호</a:t>
            </a:r>
            <a:r>
              <a:rPr lang="en-US" altLang="ko-KR" sz="1200" b="1" dirty="0"/>
              <a:t>, </a:t>
            </a:r>
            <a:r>
              <a:rPr lang="ko-KR" altLang="en-US" sz="1200" b="1" dirty="0"/>
              <a:t>아동학대 신고의무자</a:t>
            </a:r>
            <a:r>
              <a:rPr lang="en-US" altLang="ko-KR" sz="1200" b="1" dirty="0"/>
              <a:t>’ </a:t>
            </a:r>
            <a:r>
              <a:rPr lang="ko-KR" altLang="en-US" sz="1200" b="1" dirty="0" smtClean="0"/>
              <a:t>교육 </a:t>
            </a:r>
            <a:r>
              <a:rPr lang="ko-KR" altLang="en-US" sz="1200" b="1" dirty="0"/>
              <a:t>중 </a:t>
            </a:r>
            <a:endParaRPr lang="en-US" altLang="ko-KR" sz="1200" b="1" dirty="0" smtClean="0"/>
          </a:p>
          <a:p>
            <a:r>
              <a:rPr lang="ko-KR" altLang="en-US" sz="1200" b="1" dirty="0" smtClean="0"/>
              <a:t>한 </a:t>
            </a:r>
            <a:r>
              <a:rPr lang="ko-KR" altLang="en-US" sz="1200" b="1" dirty="0"/>
              <a:t>가지 선택하여 </a:t>
            </a:r>
            <a:r>
              <a:rPr lang="ko-KR" altLang="en-US" sz="1200" b="1" dirty="0" smtClean="0"/>
              <a:t>클릭한다</a:t>
            </a:r>
            <a:r>
              <a:rPr lang="en-US" altLang="ko-KR" sz="1200" b="1" dirty="0" smtClean="0"/>
              <a:t>.</a:t>
            </a:r>
            <a:endParaRPr lang="en-US" altLang="ko-KR" sz="1200" b="1" dirty="0"/>
          </a:p>
        </p:txBody>
      </p:sp>
    </p:spTree>
    <p:extLst>
      <p:ext uri="{BB962C8B-B14F-4D97-AF65-F5344CB8AC3E}">
        <p14:creationId xmlns:p14="http://schemas.microsoft.com/office/powerpoint/2010/main" val="99622768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467544" y="476672"/>
            <a:ext cx="842493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ko-KR" altLang="en-US" sz="2000" b="1" dirty="0">
                <a:solidFill>
                  <a:srgbClr val="0000FF"/>
                </a:solidFill>
              </a:rPr>
              <a:t>□ </a:t>
            </a:r>
            <a:r>
              <a:rPr lang="ko-KR" altLang="en-US" sz="2000" b="1" dirty="0" smtClean="0">
                <a:solidFill>
                  <a:srgbClr val="0000FF"/>
                </a:solidFill>
              </a:rPr>
              <a:t>경기도 지식캠퍼스</a:t>
            </a:r>
            <a:r>
              <a:rPr lang="en-US" altLang="ko-KR" sz="2000" b="1" dirty="0" smtClean="0">
                <a:solidFill>
                  <a:srgbClr val="0000FF"/>
                </a:solidFill>
              </a:rPr>
              <a:t>(</a:t>
            </a:r>
            <a:r>
              <a:rPr lang="en-US" altLang="ko-KR" sz="2000" b="1" u="sng" dirty="0">
                <a:solidFill>
                  <a:srgbClr val="0000FF"/>
                </a:solidFill>
              </a:rPr>
              <a:t>https://</a:t>
            </a:r>
            <a:r>
              <a:rPr lang="en-US" altLang="ko-KR" sz="2000" b="1" u="sng" dirty="0" smtClean="0">
                <a:solidFill>
                  <a:srgbClr val="0000FF"/>
                </a:solidFill>
              </a:rPr>
              <a:t>www.gseek.kr</a:t>
            </a:r>
            <a:r>
              <a:rPr lang="en-US" altLang="ko-KR" sz="2000" b="1" dirty="0" smtClean="0">
                <a:solidFill>
                  <a:srgbClr val="0000FF"/>
                </a:solidFill>
              </a:rPr>
              <a:t>)</a:t>
            </a:r>
            <a:endParaRPr lang="ko-KR" altLang="en-US" sz="2000" b="1" dirty="0">
              <a:solidFill>
                <a:srgbClr val="0000FF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83568" y="940078"/>
            <a:ext cx="46085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smtClean="0"/>
              <a:t>○ 아동학대 신고의무자 교</a:t>
            </a:r>
            <a:r>
              <a:rPr lang="ko-KR" altLang="en-US" b="1" dirty="0"/>
              <a:t>육</a:t>
            </a:r>
            <a:r>
              <a:rPr lang="ko-KR" altLang="en-US" b="1" dirty="0" smtClean="0"/>
              <a:t> 수강 신청</a:t>
            </a:r>
            <a:endParaRPr lang="ko-KR" altLang="en-US" b="1" dirty="0"/>
          </a:p>
        </p:txBody>
      </p:sp>
      <p:grpSp>
        <p:nvGrpSpPr>
          <p:cNvPr id="4" name="그룹 3"/>
          <p:cNvGrpSpPr/>
          <p:nvPr/>
        </p:nvGrpSpPr>
        <p:grpSpPr>
          <a:xfrm>
            <a:off x="1043608" y="1412776"/>
            <a:ext cx="6264000" cy="4377600"/>
            <a:chOff x="1043608" y="1412776"/>
            <a:chExt cx="6264000" cy="4377600"/>
          </a:xfrm>
        </p:grpSpPr>
        <p:pic>
          <p:nvPicPr>
            <p:cNvPr id="3074" name="Picture 2"/>
            <p:cNvPicPr preferRelativeResize="0">
              <a:picLocks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43608" y="1412776"/>
              <a:ext cx="6264000" cy="4377600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  <p:sp>
          <p:nvSpPr>
            <p:cNvPr id="5" name="직사각형 4"/>
            <p:cNvSpPr/>
            <p:nvPr/>
          </p:nvSpPr>
          <p:spPr>
            <a:xfrm>
              <a:off x="4716016" y="3501008"/>
              <a:ext cx="1296144" cy="432048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6" name="모서리가 둥근 사각형 설명선 5"/>
          <p:cNvSpPr/>
          <p:nvPr/>
        </p:nvSpPr>
        <p:spPr>
          <a:xfrm>
            <a:off x="6228184" y="3933056"/>
            <a:ext cx="2789464" cy="936104"/>
          </a:xfrm>
          <a:prstGeom prst="wedgeRoundRectCallout">
            <a:avLst>
              <a:gd name="adj1" fmla="val -74725"/>
              <a:gd name="adj2" fmla="val -55519"/>
              <a:gd name="adj3" fmla="val 16667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ko-KR" altLang="en-US" sz="1200" b="1" dirty="0" smtClean="0"/>
              <a:t>앞서 나온 </a:t>
            </a:r>
            <a:r>
              <a:rPr lang="en-US" altLang="ko-KR" sz="1200" b="1" dirty="0" smtClean="0"/>
              <a:t>3</a:t>
            </a:r>
            <a:r>
              <a:rPr lang="ko-KR" altLang="en-US" sz="1200" b="1" dirty="0" smtClean="0"/>
              <a:t>개의 영상 중 </a:t>
            </a:r>
            <a:endParaRPr lang="en-US" altLang="ko-KR" sz="1200" b="1" dirty="0" smtClean="0"/>
          </a:p>
          <a:p>
            <a:r>
              <a:rPr lang="ko-KR" altLang="en-US" sz="1200" b="1" dirty="0" smtClean="0"/>
              <a:t>듣고자 하는 영상 </a:t>
            </a:r>
            <a:r>
              <a:rPr lang="en-US" altLang="ko-KR" sz="1200" b="1" dirty="0" smtClean="0"/>
              <a:t>1</a:t>
            </a:r>
            <a:r>
              <a:rPr lang="ko-KR" altLang="en-US" sz="1200" b="1" dirty="0" smtClean="0"/>
              <a:t>개를 누른 후</a:t>
            </a:r>
            <a:r>
              <a:rPr lang="en-US" altLang="ko-KR" sz="1200" b="1" dirty="0" smtClean="0"/>
              <a:t>, </a:t>
            </a:r>
          </a:p>
          <a:p>
            <a:r>
              <a:rPr lang="ko-KR" altLang="en-US" sz="1200" b="1" dirty="0" smtClean="0"/>
              <a:t>수강신청 버튼을 누른다</a:t>
            </a:r>
            <a:r>
              <a:rPr lang="en-US" altLang="ko-KR" sz="1200" b="1" dirty="0" smtClean="0"/>
              <a:t>.</a:t>
            </a:r>
            <a:endParaRPr lang="ko-KR" altLang="en-US" sz="1200" b="1" dirty="0"/>
          </a:p>
        </p:txBody>
      </p:sp>
    </p:spTree>
    <p:extLst>
      <p:ext uri="{BB962C8B-B14F-4D97-AF65-F5344CB8AC3E}">
        <p14:creationId xmlns:p14="http://schemas.microsoft.com/office/powerpoint/2010/main" val="39121749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467544" y="476672"/>
            <a:ext cx="842493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ko-KR" altLang="en-US" sz="2000" b="1" dirty="0">
                <a:solidFill>
                  <a:srgbClr val="0000FF"/>
                </a:solidFill>
              </a:rPr>
              <a:t>□ </a:t>
            </a:r>
            <a:r>
              <a:rPr lang="ko-KR" altLang="en-US" sz="2000" b="1" dirty="0" smtClean="0">
                <a:solidFill>
                  <a:srgbClr val="0000FF"/>
                </a:solidFill>
              </a:rPr>
              <a:t>경기도 지식캠퍼스</a:t>
            </a:r>
            <a:r>
              <a:rPr lang="en-US" altLang="ko-KR" sz="2000" b="1" dirty="0" smtClean="0">
                <a:solidFill>
                  <a:srgbClr val="0000FF"/>
                </a:solidFill>
              </a:rPr>
              <a:t>(</a:t>
            </a:r>
            <a:r>
              <a:rPr lang="en-US" altLang="ko-KR" sz="2000" b="1" u="sng" dirty="0">
                <a:solidFill>
                  <a:srgbClr val="0000FF"/>
                </a:solidFill>
              </a:rPr>
              <a:t>https://</a:t>
            </a:r>
            <a:r>
              <a:rPr lang="en-US" altLang="ko-KR" sz="2000" b="1" u="sng" dirty="0" smtClean="0">
                <a:solidFill>
                  <a:srgbClr val="0000FF"/>
                </a:solidFill>
              </a:rPr>
              <a:t>www.gseek.kr</a:t>
            </a:r>
            <a:r>
              <a:rPr lang="en-US" altLang="ko-KR" sz="2000" b="1" dirty="0" smtClean="0">
                <a:solidFill>
                  <a:srgbClr val="0000FF"/>
                </a:solidFill>
              </a:rPr>
              <a:t>)</a:t>
            </a:r>
            <a:endParaRPr lang="ko-KR" altLang="en-US" sz="2000" b="1" dirty="0">
              <a:solidFill>
                <a:srgbClr val="0000FF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83568" y="940078"/>
            <a:ext cx="52565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smtClean="0">
                <a:solidFill>
                  <a:prstClr val="black"/>
                </a:solidFill>
              </a:rPr>
              <a:t>○ 아동학대 신고의무자 교육 수강 신청</a:t>
            </a:r>
            <a:endParaRPr lang="ko-KR" altLang="en-US" b="1" dirty="0">
              <a:solidFill>
                <a:prstClr val="black"/>
              </a:solidFill>
            </a:endParaRPr>
          </a:p>
        </p:txBody>
      </p:sp>
      <p:grpSp>
        <p:nvGrpSpPr>
          <p:cNvPr id="7" name="그룹 6"/>
          <p:cNvGrpSpPr/>
          <p:nvPr/>
        </p:nvGrpSpPr>
        <p:grpSpPr>
          <a:xfrm>
            <a:off x="971600" y="1412776"/>
            <a:ext cx="6264000" cy="4377600"/>
            <a:chOff x="971600" y="1412776"/>
            <a:chExt cx="6264000" cy="4377600"/>
          </a:xfrm>
        </p:grpSpPr>
        <p:pic>
          <p:nvPicPr>
            <p:cNvPr id="2050" name="Picture 2"/>
            <p:cNvPicPr preferRelativeResize="0">
              <a:picLocks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71600" y="1412776"/>
              <a:ext cx="6264000" cy="4377600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  <p:sp>
          <p:nvSpPr>
            <p:cNvPr id="9" name="직사각형 8"/>
            <p:cNvSpPr/>
            <p:nvPr/>
          </p:nvSpPr>
          <p:spPr>
            <a:xfrm>
              <a:off x="2807456" y="3247480"/>
              <a:ext cx="1620528" cy="1224136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6" name="모서리가 둥근 사각형 설명선 5"/>
          <p:cNvSpPr/>
          <p:nvPr/>
        </p:nvSpPr>
        <p:spPr>
          <a:xfrm>
            <a:off x="4103600" y="4365104"/>
            <a:ext cx="3276712" cy="792088"/>
          </a:xfrm>
          <a:prstGeom prst="wedgeRoundRectCallout">
            <a:avLst>
              <a:gd name="adj1" fmla="val -67354"/>
              <a:gd name="adj2" fmla="val -59875"/>
              <a:gd name="adj3" fmla="val 16667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ko-KR" altLang="en-US" sz="1200" b="1" dirty="0" smtClean="0">
                <a:solidFill>
                  <a:prstClr val="black"/>
                </a:solidFill>
              </a:rPr>
              <a:t>수강 신청을 누른 후</a:t>
            </a:r>
            <a:r>
              <a:rPr lang="en-US" altLang="ko-KR" sz="1200" b="1" dirty="0">
                <a:solidFill>
                  <a:prstClr val="black"/>
                </a:solidFill>
              </a:rPr>
              <a:t> </a:t>
            </a:r>
            <a:endParaRPr lang="en-US" altLang="ko-KR" sz="1200" b="1" dirty="0" smtClean="0">
              <a:solidFill>
                <a:prstClr val="black"/>
              </a:solidFill>
            </a:endParaRPr>
          </a:p>
          <a:p>
            <a:r>
              <a:rPr lang="ko-KR" altLang="en-US" sz="1200" b="1" dirty="0" smtClean="0">
                <a:solidFill>
                  <a:prstClr val="black"/>
                </a:solidFill>
              </a:rPr>
              <a:t>웹 페이지 메시지가 나오면 </a:t>
            </a:r>
            <a:r>
              <a:rPr lang="en-US" altLang="ko-KR" sz="1200" b="1" dirty="0" smtClean="0">
                <a:solidFill>
                  <a:prstClr val="black"/>
                </a:solidFill>
              </a:rPr>
              <a:t>‘</a:t>
            </a:r>
            <a:r>
              <a:rPr lang="ko-KR" altLang="en-US" sz="1200" b="1" dirty="0" smtClean="0">
                <a:solidFill>
                  <a:prstClr val="black"/>
                </a:solidFill>
              </a:rPr>
              <a:t>확인</a:t>
            </a:r>
            <a:r>
              <a:rPr lang="en-US" altLang="ko-KR" sz="1200" b="1" dirty="0" smtClean="0">
                <a:solidFill>
                  <a:prstClr val="black"/>
                </a:solidFill>
              </a:rPr>
              <a:t>’</a:t>
            </a:r>
            <a:r>
              <a:rPr lang="ko-KR" altLang="en-US" sz="1200" b="1" dirty="0" smtClean="0">
                <a:solidFill>
                  <a:prstClr val="black"/>
                </a:solidFill>
              </a:rPr>
              <a:t>을 누른다</a:t>
            </a:r>
            <a:r>
              <a:rPr lang="en-US" altLang="ko-KR" sz="1200" b="1" dirty="0" smtClean="0">
                <a:solidFill>
                  <a:prstClr val="black"/>
                </a:solidFill>
              </a:rPr>
              <a:t>.</a:t>
            </a:r>
            <a:endParaRPr lang="ko-KR" altLang="en-US" sz="1200" b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319485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467544" y="476672"/>
            <a:ext cx="842493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ko-KR" altLang="en-US" sz="2000" b="1" dirty="0">
                <a:solidFill>
                  <a:srgbClr val="0000FF"/>
                </a:solidFill>
              </a:rPr>
              <a:t>□ </a:t>
            </a:r>
            <a:r>
              <a:rPr lang="ko-KR" altLang="en-US" sz="2000" b="1" dirty="0" smtClean="0">
                <a:solidFill>
                  <a:srgbClr val="0000FF"/>
                </a:solidFill>
              </a:rPr>
              <a:t>경기도 지식캠퍼스</a:t>
            </a:r>
            <a:r>
              <a:rPr lang="en-US" altLang="ko-KR" sz="2000" b="1" dirty="0" smtClean="0">
                <a:solidFill>
                  <a:srgbClr val="0000FF"/>
                </a:solidFill>
              </a:rPr>
              <a:t>(</a:t>
            </a:r>
            <a:r>
              <a:rPr lang="en-US" altLang="ko-KR" sz="2000" b="1" u="sng" dirty="0">
                <a:solidFill>
                  <a:srgbClr val="0000FF"/>
                </a:solidFill>
              </a:rPr>
              <a:t>https://</a:t>
            </a:r>
            <a:r>
              <a:rPr lang="en-US" altLang="ko-KR" sz="2000" b="1" u="sng" dirty="0" smtClean="0">
                <a:solidFill>
                  <a:srgbClr val="0000FF"/>
                </a:solidFill>
              </a:rPr>
              <a:t>www.gseek.kr</a:t>
            </a:r>
            <a:r>
              <a:rPr lang="en-US" altLang="ko-KR" sz="2000" b="1" dirty="0" smtClean="0">
                <a:solidFill>
                  <a:srgbClr val="0000FF"/>
                </a:solidFill>
              </a:rPr>
              <a:t>)</a:t>
            </a:r>
            <a:endParaRPr lang="ko-KR" altLang="en-US" sz="2000" b="1" dirty="0">
              <a:solidFill>
                <a:srgbClr val="0000FF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83568" y="940078"/>
            <a:ext cx="46085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smtClean="0">
                <a:solidFill>
                  <a:prstClr val="black"/>
                </a:solidFill>
              </a:rPr>
              <a:t>○ 아동학대 신고의무자 교육 학습하기</a:t>
            </a:r>
            <a:endParaRPr lang="ko-KR" altLang="en-US" b="1" dirty="0">
              <a:solidFill>
                <a:prstClr val="black"/>
              </a:solidFill>
            </a:endParaRPr>
          </a:p>
        </p:txBody>
      </p:sp>
      <p:grpSp>
        <p:nvGrpSpPr>
          <p:cNvPr id="4" name="그룹 3"/>
          <p:cNvGrpSpPr/>
          <p:nvPr/>
        </p:nvGrpSpPr>
        <p:grpSpPr>
          <a:xfrm>
            <a:off x="1003020" y="1389455"/>
            <a:ext cx="6377291" cy="4847857"/>
            <a:chOff x="1003020" y="1317447"/>
            <a:chExt cx="6377291" cy="4847857"/>
          </a:xfrm>
        </p:grpSpPr>
        <p:pic>
          <p:nvPicPr>
            <p:cNvPr id="3074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03020" y="1317447"/>
              <a:ext cx="6377291" cy="4847857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  <p:sp>
          <p:nvSpPr>
            <p:cNvPr id="10" name="직사각형 9"/>
            <p:cNvSpPr/>
            <p:nvPr/>
          </p:nvSpPr>
          <p:spPr>
            <a:xfrm>
              <a:off x="4717083" y="4091563"/>
              <a:ext cx="1332148" cy="432048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6" name="모서리가 둥근 사각형 설명선 5"/>
          <p:cNvSpPr/>
          <p:nvPr/>
        </p:nvSpPr>
        <p:spPr>
          <a:xfrm>
            <a:off x="5076056" y="5157192"/>
            <a:ext cx="3024336" cy="720080"/>
          </a:xfrm>
          <a:prstGeom prst="wedgeRoundRectCallout">
            <a:avLst>
              <a:gd name="adj1" fmla="val -40203"/>
              <a:gd name="adj2" fmla="val -137876"/>
              <a:gd name="adj3" fmla="val 16667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ko-KR" altLang="en-US" sz="1200" b="1" dirty="0" smtClean="0">
                <a:solidFill>
                  <a:prstClr val="black"/>
                </a:solidFill>
              </a:rPr>
              <a:t>신청 완료가 되어</a:t>
            </a:r>
            <a:r>
              <a:rPr lang="en-US" altLang="ko-KR" sz="1200" b="1" dirty="0">
                <a:solidFill>
                  <a:prstClr val="black"/>
                </a:solidFill>
              </a:rPr>
              <a:t> </a:t>
            </a:r>
            <a:r>
              <a:rPr lang="ko-KR" altLang="en-US" sz="1200" b="1" dirty="0" err="1" smtClean="0">
                <a:solidFill>
                  <a:prstClr val="black"/>
                </a:solidFill>
              </a:rPr>
              <a:t>학습창으로</a:t>
            </a:r>
            <a:r>
              <a:rPr lang="ko-KR" altLang="en-US" sz="1200" b="1" dirty="0" smtClean="0">
                <a:solidFill>
                  <a:prstClr val="black"/>
                </a:solidFill>
              </a:rPr>
              <a:t> 변경된 후</a:t>
            </a:r>
            <a:r>
              <a:rPr lang="en-US" altLang="ko-KR" sz="1200" b="1" dirty="0" smtClean="0">
                <a:solidFill>
                  <a:prstClr val="black"/>
                </a:solidFill>
              </a:rPr>
              <a:t>,</a:t>
            </a:r>
          </a:p>
          <a:p>
            <a:r>
              <a:rPr lang="ko-KR" altLang="en-US" sz="1200" b="1" dirty="0" smtClean="0">
                <a:solidFill>
                  <a:prstClr val="black"/>
                </a:solidFill>
              </a:rPr>
              <a:t>학습하기를 눌러 교육을 이수한다</a:t>
            </a:r>
            <a:r>
              <a:rPr lang="en-US" altLang="ko-KR" sz="1200" b="1" dirty="0" smtClean="0">
                <a:solidFill>
                  <a:prstClr val="black"/>
                </a:solidFill>
              </a:rPr>
              <a:t>.</a:t>
            </a:r>
            <a:endParaRPr lang="ko-KR" altLang="en-US" sz="1200" b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542331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467544" y="476672"/>
            <a:ext cx="842493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ko-KR" altLang="en-US" sz="2000" b="1" dirty="0">
                <a:solidFill>
                  <a:srgbClr val="0000FF"/>
                </a:solidFill>
              </a:rPr>
              <a:t>□ </a:t>
            </a:r>
            <a:r>
              <a:rPr lang="ko-KR" altLang="en-US" sz="2000" b="1" dirty="0" smtClean="0">
                <a:solidFill>
                  <a:srgbClr val="0000FF"/>
                </a:solidFill>
              </a:rPr>
              <a:t>경기도 지식캠퍼스</a:t>
            </a:r>
            <a:r>
              <a:rPr lang="en-US" altLang="ko-KR" sz="2000" b="1" dirty="0" smtClean="0">
                <a:solidFill>
                  <a:srgbClr val="0000FF"/>
                </a:solidFill>
              </a:rPr>
              <a:t>(</a:t>
            </a:r>
            <a:r>
              <a:rPr lang="en-US" altLang="ko-KR" sz="2000" b="1" u="sng" dirty="0">
                <a:solidFill>
                  <a:srgbClr val="0000FF"/>
                </a:solidFill>
              </a:rPr>
              <a:t>https://</a:t>
            </a:r>
            <a:r>
              <a:rPr lang="en-US" altLang="ko-KR" sz="2000" b="1" u="sng" dirty="0" smtClean="0">
                <a:solidFill>
                  <a:srgbClr val="0000FF"/>
                </a:solidFill>
              </a:rPr>
              <a:t>www.gseek.kr</a:t>
            </a:r>
            <a:r>
              <a:rPr lang="en-US" altLang="ko-KR" sz="2000" b="1" dirty="0" smtClean="0">
                <a:solidFill>
                  <a:srgbClr val="0000FF"/>
                </a:solidFill>
              </a:rPr>
              <a:t>)</a:t>
            </a:r>
            <a:endParaRPr lang="ko-KR" altLang="en-US" sz="2000" b="1" dirty="0">
              <a:solidFill>
                <a:srgbClr val="0000FF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83568" y="940078"/>
            <a:ext cx="46085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smtClean="0">
                <a:solidFill>
                  <a:prstClr val="black"/>
                </a:solidFill>
              </a:rPr>
              <a:t>○ 수료증 발급</a:t>
            </a:r>
            <a:endParaRPr lang="ko-KR" altLang="en-US" b="1" dirty="0">
              <a:solidFill>
                <a:prstClr val="black"/>
              </a:solidFill>
            </a:endParaRPr>
          </a:p>
        </p:txBody>
      </p:sp>
      <p:pic>
        <p:nvPicPr>
          <p:cNvPr id="4098" name="Picture 2"/>
          <p:cNvPicPr preferRelativeResize="0"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414251"/>
            <a:ext cx="5976664" cy="3480219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5" name="직사각형 4"/>
          <p:cNvSpPr/>
          <p:nvPr/>
        </p:nvSpPr>
        <p:spPr>
          <a:xfrm>
            <a:off x="5688124" y="3356992"/>
            <a:ext cx="1332148" cy="43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모서리가 둥근 사각형 설명선 5"/>
          <p:cNvSpPr/>
          <p:nvPr/>
        </p:nvSpPr>
        <p:spPr>
          <a:xfrm>
            <a:off x="6012160" y="4036304"/>
            <a:ext cx="2664296" cy="550753"/>
          </a:xfrm>
          <a:prstGeom prst="wedgeRoundRectCallout">
            <a:avLst>
              <a:gd name="adj1" fmla="val -37208"/>
              <a:gd name="adj2" fmla="val -110000"/>
              <a:gd name="adj3" fmla="val 16667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ko-KR" altLang="en-US" sz="1200" b="1" dirty="0" smtClean="0">
                <a:solidFill>
                  <a:prstClr val="black"/>
                </a:solidFill>
              </a:rPr>
              <a:t>학습 이수 완료 후</a:t>
            </a:r>
            <a:r>
              <a:rPr lang="en-US" altLang="ko-KR" sz="1200" b="1" dirty="0" smtClean="0">
                <a:solidFill>
                  <a:prstClr val="black"/>
                </a:solidFill>
              </a:rPr>
              <a:t>,</a:t>
            </a:r>
          </a:p>
          <a:p>
            <a:r>
              <a:rPr lang="en-US" altLang="ko-KR" sz="1200" b="1" dirty="0" smtClean="0">
                <a:solidFill>
                  <a:prstClr val="black"/>
                </a:solidFill>
              </a:rPr>
              <a:t>‘</a:t>
            </a:r>
            <a:r>
              <a:rPr lang="ko-KR" altLang="en-US" sz="1200" b="1" dirty="0" smtClean="0">
                <a:solidFill>
                  <a:prstClr val="black"/>
                </a:solidFill>
              </a:rPr>
              <a:t>수료증 인쇄</a:t>
            </a:r>
            <a:r>
              <a:rPr lang="en-US" altLang="ko-KR" sz="1200" b="1" dirty="0" smtClean="0">
                <a:solidFill>
                  <a:prstClr val="black"/>
                </a:solidFill>
              </a:rPr>
              <a:t>’</a:t>
            </a:r>
            <a:r>
              <a:rPr lang="ko-KR" altLang="en-US" sz="1200" b="1" dirty="0" smtClean="0">
                <a:solidFill>
                  <a:prstClr val="black"/>
                </a:solidFill>
              </a:rPr>
              <a:t>를 클릭하여 인쇄한다</a:t>
            </a:r>
            <a:r>
              <a:rPr lang="en-US" altLang="ko-KR" sz="1200" b="1" dirty="0" smtClean="0">
                <a:solidFill>
                  <a:prstClr val="black"/>
                </a:solidFill>
              </a:rPr>
              <a:t>.</a:t>
            </a:r>
            <a:r>
              <a:rPr lang="ko-KR" altLang="en-US" sz="1200" b="1" dirty="0" smtClean="0">
                <a:solidFill>
                  <a:prstClr val="black"/>
                </a:solidFill>
              </a:rPr>
              <a:t> </a:t>
            </a:r>
            <a:endParaRPr lang="ko-KR" altLang="en-US" sz="1200" b="1" dirty="0">
              <a:solidFill>
                <a:prstClr val="black"/>
              </a:solidFill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971600" y="5445224"/>
            <a:ext cx="7200800" cy="108012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b="1" dirty="0" smtClean="0"/>
              <a:t>발급받은 수료증은 출력하여 보관하고 있다가</a:t>
            </a:r>
            <a:endParaRPr lang="en-US" altLang="ko-KR" b="1" dirty="0" smtClean="0"/>
          </a:p>
          <a:p>
            <a:pPr algn="ctr"/>
            <a:r>
              <a:rPr lang="ko-KR" altLang="en-US" b="1" dirty="0" smtClean="0"/>
              <a:t>아동학대 신고의무자 교육 결과보고서를 제출하라는 공문이 오면</a:t>
            </a:r>
            <a:endParaRPr lang="en-US" altLang="ko-KR" b="1" dirty="0" smtClean="0"/>
          </a:p>
          <a:p>
            <a:pPr algn="ctr"/>
            <a:r>
              <a:rPr lang="ko-KR" altLang="en-US" b="1" dirty="0" smtClean="0"/>
              <a:t>공문 </a:t>
            </a:r>
            <a:r>
              <a:rPr lang="ko-KR" altLang="en-US" b="1" dirty="0" err="1" smtClean="0"/>
              <a:t>발신처로</a:t>
            </a:r>
            <a:r>
              <a:rPr lang="ko-KR" altLang="en-US" b="1" dirty="0" smtClean="0"/>
              <a:t> 결과보고서 작성하고</a:t>
            </a:r>
            <a:r>
              <a:rPr lang="en-US" altLang="ko-KR" b="1" dirty="0" smtClean="0"/>
              <a:t>, </a:t>
            </a:r>
            <a:r>
              <a:rPr lang="ko-KR" altLang="en-US" b="1" dirty="0" smtClean="0"/>
              <a:t>수료증 첨부하여 제출</a:t>
            </a:r>
            <a:endParaRPr lang="ko-KR" altLang="en-US" b="1" dirty="0"/>
          </a:p>
        </p:txBody>
      </p:sp>
    </p:spTree>
    <p:extLst>
      <p:ext uri="{BB962C8B-B14F-4D97-AF65-F5344CB8AC3E}">
        <p14:creationId xmlns:p14="http://schemas.microsoft.com/office/powerpoint/2010/main" val="406493216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835696" y="1196752"/>
            <a:ext cx="554461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000" b="1" dirty="0" smtClean="0"/>
              <a:t>3) </a:t>
            </a:r>
            <a:r>
              <a:rPr lang="ko-KR" altLang="en-US" sz="3000" b="1" dirty="0" smtClean="0"/>
              <a:t>교육부 중앙교육연수원 안내</a:t>
            </a:r>
            <a:endParaRPr lang="ko-KR" altLang="en-US" sz="3000" b="1" dirty="0"/>
          </a:p>
        </p:txBody>
      </p:sp>
      <p:sp>
        <p:nvSpPr>
          <p:cNvPr id="3" name="직사각형 2"/>
          <p:cNvSpPr/>
          <p:nvPr/>
        </p:nvSpPr>
        <p:spPr>
          <a:xfrm>
            <a:off x="1295167" y="1988840"/>
            <a:ext cx="6625674" cy="38933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ko-KR" altLang="en-US" sz="1300" dirty="0" err="1"/>
              <a:t>ㅇ</a:t>
            </a:r>
            <a:r>
              <a:rPr lang="ko-KR" altLang="en-US" sz="1300" dirty="0"/>
              <a:t>　</a:t>
            </a:r>
            <a:r>
              <a:rPr lang="ko-KR" altLang="en-US" sz="1300" dirty="0" err="1"/>
              <a:t>영상명</a:t>
            </a:r>
            <a:r>
              <a:rPr lang="ko-KR" altLang="en-US" sz="1300" dirty="0"/>
              <a:t> </a:t>
            </a:r>
            <a:r>
              <a:rPr lang="en-US" altLang="ko-KR" sz="1300" dirty="0"/>
              <a:t>: (</a:t>
            </a:r>
            <a:r>
              <a:rPr lang="ko-KR" altLang="en-US" sz="1300" dirty="0"/>
              <a:t>아동학대</a:t>
            </a:r>
            <a:r>
              <a:rPr lang="en-US" altLang="ko-KR" sz="1300" dirty="0"/>
              <a:t>)</a:t>
            </a:r>
            <a:r>
              <a:rPr lang="ko-KR" altLang="en-US" sz="1300" dirty="0"/>
              <a:t>사례로 배우는 아동학대 신고 </a:t>
            </a:r>
            <a:r>
              <a:rPr lang="en-US" altLang="ko-KR" sz="1300" dirty="0"/>
              <a:t>(</a:t>
            </a:r>
            <a:r>
              <a:rPr lang="ko-KR" altLang="en-US" sz="1300" dirty="0"/>
              <a:t>재생시간 </a:t>
            </a:r>
            <a:r>
              <a:rPr lang="en-US" altLang="ko-KR" sz="1300" dirty="0"/>
              <a:t>40</a:t>
            </a:r>
            <a:r>
              <a:rPr lang="ko-KR" altLang="en-US" sz="1300" dirty="0"/>
              <a:t>분</a:t>
            </a:r>
            <a:r>
              <a:rPr lang="en-US" altLang="ko-KR" sz="1300" dirty="0"/>
              <a:t>, </a:t>
            </a:r>
            <a:r>
              <a:rPr lang="ko-KR" altLang="en-US" sz="1300" dirty="0"/>
              <a:t>인정시간 </a:t>
            </a:r>
            <a:r>
              <a:rPr lang="en-US" altLang="ko-KR" sz="1300" dirty="0"/>
              <a:t>1</a:t>
            </a:r>
            <a:r>
              <a:rPr lang="ko-KR" altLang="en-US" sz="1300" dirty="0"/>
              <a:t>시간</a:t>
            </a:r>
            <a:r>
              <a:rPr lang="en-US" altLang="ko-KR" sz="1300" dirty="0"/>
              <a:t>)</a:t>
            </a:r>
            <a:endParaRPr lang="ko-KR" altLang="en-US" sz="1300" dirty="0"/>
          </a:p>
          <a:p>
            <a:pPr fontAlgn="base"/>
            <a:endParaRPr lang="en-US" altLang="ko-KR" sz="1300" dirty="0" smtClean="0"/>
          </a:p>
          <a:p>
            <a:pPr fontAlgn="base"/>
            <a:endParaRPr lang="en-US" altLang="ko-KR" sz="1300" dirty="0"/>
          </a:p>
          <a:p>
            <a:pPr fontAlgn="base"/>
            <a:endParaRPr lang="en-US" altLang="ko-KR" sz="1300" dirty="0" smtClean="0"/>
          </a:p>
          <a:p>
            <a:pPr fontAlgn="base"/>
            <a:endParaRPr lang="en-US" altLang="ko-KR" sz="1300" dirty="0"/>
          </a:p>
          <a:p>
            <a:pPr fontAlgn="base"/>
            <a:endParaRPr lang="en-US" altLang="ko-KR" sz="1300" dirty="0" smtClean="0"/>
          </a:p>
          <a:p>
            <a:pPr fontAlgn="base"/>
            <a:endParaRPr lang="en-US" altLang="ko-KR" sz="1300" dirty="0"/>
          </a:p>
          <a:p>
            <a:pPr fontAlgn="base"/>
            <a:endParaRPr lang="en-US" altLang="ko-KR" sz="1300" dirty="0" smtClean="0"/>
          </a:p>
          <a:p>
            <a:pPr fontAlgn="base"/>
            <a:r>
              <a:rPr lang="ko-KR" altLang="en-US" sz="1300" dirty="0" smtClean="0"/>
              <a:t>* 신고의무자 또는 </a:t>
            </a:r>
            <a:r>
              <a:rPr lang="ko-KR" altLang="en-US" sz="1300" dirty="0"/>
              <a:t>예방교육 </a:t>
            </a:r>
            <a:r>
              <a:rPr lang="en-US" altLang="ko-KR" sz="1300" dirty="0" smtClean="0"/>
              <a:t>1</a:t>
            </a:r>
            <a:r>
              <a:rPr lang="ko-KR" altLang="en-US" sz="1300" dirty="0" smtClean="0"/>
              <a:t>시간 실적 </a:t>
            </a:r>
            <a:r>
              <a:rPr lang="ko-KR" altLang="en-US" sz="1300" dirty="0"/>
              <a:t>인정 </a:t>
            </a:r>
            <a:endParaRPr lang="en-US" altLang="ko-KR" sz="1300" dirty="0" smtClean="0"/>
          </a:p>
          <a:p>
            <a:pPr fontAlgn="base"/>
            <a:endParaRPr lang="ko-KR" altLang="en-US" sz="1300" dirty="0"/>
          </a:p>
          <a:p>
            <a:pPr fontAlgn="base"/>
            <a:r>
              <a:rPr lang="ko-KR" altLang="en-US" sz="1300" dirty="0" err="1" smtClean="0"/>
              <a:t>ㅇ</a:t>
            </a:r>
            <a:r>
              <a:rPr lang="ko-KR" altLang="en-US" sz="1300" dirty="0"/>
              <a:t>　</a:t>
            </a:r>
            <a:r>
              <a:rPr lang="ko-KR" altLang="en-US" sz="1300" dirty="0" err="1"/>
              <a:t>영상명</a:t>
            </a:r>
            <a:r>
              <a:rPr lang="ko-KR" altLang="en-US" sz="1300" dirty="0"/>
              <a:t> </a:t>
            </a:r>
            <a:r>
              <a:rPr lang="en-US" altLang="ko-KR" sz="1300" dirty="0"/>
              <a:t>: (</a:t>
            </a:r>
            <a:r>
              <a:rPr lang="ko-KR" altLang="en-US" sz="1300" dirty="0"/>
              <a:t>아동학대</a:t>
            </a:r>
            <a:r>
              <a:rPr lang="en-US" altLang="ko-KR" sz="1300" dirty="0"/>
              <a:t>)</a:t>
            </a:r>
            <a:r>
              <a:rPr lang="ko-KR" altLang="en-US" sz="1300" dirty="0"/>
              <a:t>아동학대 신고의무자 </a:t>
            </a:r>
            <a:r>
              <a:rPr lang="en-US" altLang="ko-KR" sz="1300" dirty="0"/>
              <a:t>(</a:t>
            </a:r>
            <a:r>
              <a:rPr lang="ko-KR" altLang="en-US" sz="1300" dirty="0"/>
              <a:t>재생시간 </a:t>
            </a:r>
            <a:r>
              <a:rPr lang="en-US" altLang="ko-KR" sz="1300" dirty="0"/>
              <a:t>60</a:t>
            </a:r>
            <a:r>
              <a:rPr lang="ko-KR" altLang="en-US" sz="1300" dirty="0"/>
              <a:t>분</a:t>
            </a:r>
            <a:r>
              <a:rPr lang="en-US" altLang="ko-KR" sz="1300" dirty="0"/>
              <a:t>, </a:t>
            </a:r>
            <a:r>
              <a:rPr lang="ko-KR" altLang="en-US" sz="1300" dirty="0"/>
              <a:t>인정시간 </a:t>
            </a:r>
            <a:r>
              <a:rPr lang="en-US" altLang="ko-KR" sz="1300" dirty="0"/>
              <a:t>1</a:t>
            </a:r>
            <a:r>
              <a:rPr lang="ko-KR" altLang="en-US" sz="1300" dirty="0"/>
              <a:t>시간</a:t>
            </a:r>
            <a:r>
              <a:rPr lang="en-US" altLang="ko-KR" sz="1300" dirty="0"/>
              <a:t>)</a:t>
            </a:r>
            <a:endParaRPr lang="ko-KR" altLang="en-US" sz="1300" dirty="0"/>
          </a:p>
          <a:p>
            <a:pPr fontAlgn="base"/>
            <a:endParaRPr lang="en-US" altLang="ko-KR" sz="1300" dirty="0" smtClean="0"/>
          </a:p>
          <a:p>
            <a:pPr fontAlgn="base"/>
            <a:endParaRPr lang="en-US" altLang="ko-KR" sz="1300" dirty="0"/>
          </a:p>
          <a:p>
            <a:pPr fontAlgn="base"/>
            <a:endParaRPr lang="en-US" altLang="ko-KR" sz="1300" dirty="0" smtClean="0"/>
          </a:p>
          <a:p>
            <a:pPr fontAlgn="base"/>
            <a:endParaRPr lang="en-US" altLang="ko-KR" sz="1300" dirty="0"/>
          </a:p>
          <a:p>
            <a:pPr fontAlgn="base"/>
            <a:endParaRPr lang="en-US" altLang="ko-KR" sz="1300" dirty="0" smtClean="0"/>
          </a:p>
          <a:p>
            <a:pPr fontAlgn="base"/>
            <a:endParaRPr lang="en-US" altLang="ko-KR" sz="1300" dirty="0"/>
          </a:p>
          <a:p>
            <a:pPr fontAlgn="base"/>
            <a:endParaRPr lang="en-US" altLang="ko-KR" sz="1300" dirty="0" smtClean="0"/>
          </a:p>
          <a:p>
            <a:pPr fontAlgn="base"/>
            <a:r>
              <a:rPr lang="ko-KR" altLang="en-US" sz="1300" dirty="0"/>
              <a:t>* 신고의무자 또는 예방교육 </a:t>
            </a:r>
            <a:r>
              <a:rPr lang="en-US" altLang="ko-KR" sz="1300" dirty="0"/>
              <a:t>1</a:t>
            </a:r>
            <a:r>
              <a:rPr lang="ko-KR" altLang="en-US" sz="1300" dirty="0"/>
              <a:t>시간 실적 인정 </a:t>
            </a:r>
            <a:endParaRPr lang="en-US" altLang="ko-KR" sz="1300" dirty="0"/>
          </a:p>
        </p:txBody>
      </p:sp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84756575"/>
              </p:ext>
            </p:extLst>
          </p:nvPr>
        </p:nvGraphicFramePr>
        <p:xfrm>
          <a:off x="1835696" y="2348880"/>
          <a:ext cx="5688632" cy="1214628"/>
        </p:xfrm>
        <a:graphic>
          <a:graphicData uri="http://schemas.openxmlformats.org/drawingml/2006/table">
            <a:tbl>
              <a:tblPr/>
              <a:tblGrid>
                <a:gridCol w="223224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5638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214628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3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- 1</a:t>
                      </a:r>
                      <a:r>
                        <a:rPr lang="ko-KR" altLang="en-US" sz="1300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차시</a:t>
                      </a:r>
                      <a:r>
                        <a:rPr lang="ko-KR" altLang="en-US" sz="13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사례로 배우는 아동학대 신고</a:t>
                      </a:r>
                      <a:r>
                        <a:rPr lang="en-US" altLang="ko-KR" sz="13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(40</a:t>
                      </a:r>
                      <a:r>
                        <a:rPr lang="ko-KR" altLang="en-US" sz="13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분</a:t>
                      </a:r>
                      <a:r>
                        <a:rPr lang="en-US" altLang="ko-KR" sz="13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13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3073" name="_x171178768" descr="EMB000033b03f28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3333" y="2348976"/>
            <a:ext cx="2103438" cy="1179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59316879"/>
              </p:ext>
            </p:extLst>
          </p:nvPr>
        </p:nvGraphicFramePr>
        <p:xfrm>
          <a:off x="1857092" y="4293096"/>
          <a:ext cx="5667235" cy="1303782"/>
        </p:xfrm>
        <a:graphic>
          <a:graphicData uri="http://schemas.openxmlformats.org/drawingml/2006/table">
            <a:tbl>
              <a:tblPr/>
              <a:tblGrid>
                <a:gridCol w="1549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51229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209167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3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- 1</a:t>
                      </a:r>
                      <a:r>
                        <a:rPr lang="ko-KR" altLang="en-US" sz="1300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차시</a:t>
                      </a:r>
                      <a:r>
                        <a:rPr lang="ko-KR" altLang="en-US" sz="13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아동학대의 이해</a:t>
                      </a:r>
                      <a:r>
                        <a:rPr lang="en-US" altLang="ko-KR" sz="13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(13</a:t>
                      </a:r>
                      <a:r>
                        <a:rPr lang="ko-KR" altLang="en-US" sz="13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분</a:t>
                      </a:r>
                      <a:r>
                        <a:rPr lang="en-US" altLang="ko-KR" sz="13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13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- 2</a:t>
                      </a:r>
                      <a:r>
                        <a:rPr lang="ko-KR" altLang="en-US" sz="1300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차시</a:t>
                      </a:r>
                      <a:r>
                        <a:rPr lang="ko-KR" altLang="en-US" sz="13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아동학대 관련 법</a:t>
                      </a:r>
                      <a:r>
                        <a:rPr lang="en-US" altLang="ko-KR" sz="13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(12</a:t>
                      </a:r>
                      <a:r>
                        <a:rPr lang="ko-KR" altLang="en-US" sz="13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분</a:t>
                      </a:r>
                      <a:r>
                        <a:rPr lang="en-US" altLang="ko-KR" sz="13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13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- 3</a:t>
                      </a:r>
                      <a:r>
                        <a:rPr lang="ko-KR" altLang="en-US" sz="1300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차시</a:t>
                      </a:r>
                      <a:r>
                        <a:rPr lang="ko-KR" altLang="en-US" sz="13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아동학대 신고방법</a:t>
                      </a:r>
                      <a:r>
                        <a:rPr lang="en-US" altLang="ko-KR" sz="13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(20</a:t>
                      </a:r>
                      <a:r>
                        <a:rPr lang="ko-KR" altLang="en-US" sz="13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분</a:t>
                      </a:r>
                      <a:r>
                        <a:rPr lang="en-US" altLang="ko-KR" sz="13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13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- 4</a:t>
                      </a:r>
                      <a:r>
                        <a:rPr lang="ko-KR" altLang="en-US" sz="1300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차시</a:t>
                      </a:r>
                      <a:r>
                        <a:rPr lang="ko-KR" altLang="en-US" sz="13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피해아동 보호절차</a:t>
                      </a:r>
                      <a:r>
                        <a:rPr lang="en-US" altLang="ko-KR" sz="13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(10</a:t>
                      </a:r>
                      <a:r>
                        <a:rPr lang="ko-KR" altLang="en-US" sz="13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분</a:t>
                      </a:r>
                      <a:r>
                        <a:rPr lang="en-US" altLang="ko-KR" sz="13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13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3074" name="_x171178768" descr="EMB000033b03f2b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175" y="4365104"/>
            <a:ext cx="2103438" cy="1173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1261051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467544" y="476672"/>
            <a:ext cx="655272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ko-KR" altLang="en-US" sz="2000" b="1" dirty="0">
                <a:solidFill>
                  <a:srgbClr val="0000FF"/>
                </a:solidFill>
              </a:rPr>
              <a:t>□ </a:t>
            </a:r>
            <a:r>
              <a:rPr lang="ko-KR" altLang="en-US" sz="2000" b="1" dirty="0" smtClean="0">
                <a:solidFill>
                  <a:srgbClr val="0000FF"/>
                </a:solidFill>
              </a:rPr>
              <a:t>교육부 중앙교육연수원 </a:t>
            </a:r>
            <a:r>
              <a:rPr lang="en-US" altLang="ko-KR" sz="2000" b="1" dirty="0" smtClean="0">
                <a:solidFill>
                  <a:srgbClr val="0000FF"/>
                </a:solidFill>
              </a:rPr>
              <a:t>(https://www.neti.go.kr/)</a:t>
            </a:r>
            <a:endParaRPr lang="ko-KR" altLang="en-US" sz="2000" b="1" dirty="0">
              <a:solidFill>
                <a:srgbClr val="0000FF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83568" y="940078"/>
            <a:ext cx="38164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smtClean="0"/>
              <a:t>○ 회원가입 후 로그인 </a:t>
            </a:r>
            <a:endParaRPr lang="ko-KR" altLang="en-US" b="1" dirty="0"/>
          </a:p>
        </p:txBody>
      </p:sp>
      <p:pic>
        <p:nvPicPr>
          <p:cNvPr id="5122" name="Picture 2" descr="C:\Users\ok\Desktop\메인화면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484784"/>
            <a:ext cx="5558964" cy="4824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모서리가 둥근 사각형 설명선 7"/>
          <p:cNvSpPr/>
          <p:nvPr/>
        </p:nvSpPr>
        <p:spPr>
          <a:xfrm>
            <a:off x="5364088" y="1988840"/>
            <a:ext cx="2448272" cy="720080"/>
          </a:xfrm>
          <a:prstGeom prst="wedgeRoundRectCallout">
            <a:avLst>
              <a:gd name="adj1" fmla="val -47216"/>
              <a:gd name="adj2" fmla="val -81529"/>
              <a:gd name="adj3" fmla="val 16667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altLang="ko-KR" sz="1200" b="1" dirty="0" smtClean="0"/>
              <a:t>‘</a:t>
            </a:r>
            <a:r>
              <a:rPr lang="ko-KR" altLang="en-US" sz="1200" b="1" dirty="0" smtClean="0"/>
              <a:t>회원가입</a:t>
            </a:r>
            <a:r>
              <a:rPr lang="en-US" altLang="ko-KR" sz="1200" b="1" dirty="0" smtClean="0"/>
              <a:t>’ </a:t>
            </a:r>
            <a:r>
              <a:rPr lang="ko-KR" altLang="en-US" sz="1200" b="1" dirty="0" smtClean="0"/>
              <a:t>탭 클릭하여</a:t>
            </a:r>
            <a:endParaRPr lang="en-US" altLang="ko-KR" sz="1200" b="1" dirty="0" smtClean="0"/>
          </a:p>
          <a:p>
            <a:r>
              <a:rPr lang="ko-KR" altLang="en-US" sz="1200" b="1" dirty="0" smtClean="0"/>
              <a:t>회원가입하고</a:t>
            </a:r>
            <a:r>
              <a:rPr lang="en-US" altLang="ko-KR" sz="1200" b="1" dirty="0" smtClean="0"/>
              <a:t>, </a:t>
            </a:r>
            <a:r>
              <a:rPr lang="ko-KR" altLang="en-US" sz="1200" b="1" dirty="0" smtClean="0"/>
              <a:t>로그인 합니다</a:t>
            </a:r>
            <a:r>
              <a:rPr lang="en-US" altLang="ko-KR" sz="1200" b="1" dirty="0" smtClean="0"/>
              <a:t>.</a:t>
            </a:r>
            <a:endParaRPr lang="ko-KR" altLang="en-US" sz="1200" b="1" dirty="0" smtClean="0"/>
          </a:p>
        </p:txBody>
      </p:sp>
    </p:spTree>
    <p:extLst>
      <p:ext uri="{BB962C8B-B14F-4D97-AF65-F5344CB8AC3E}">
        <p14:creationId xmlns:p14="http://schemas.microsoft.com/office/powerpoint/2010/main" val="275208140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467544" y="476672"/>
            <a:ext cx="655272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ko-KR" altLang="en-US" sz="2000" b="1" dirty="0">
                <a:solidFill>
                  <a:srgbClr val="0000FF"/>
                </a:solidFill>
              </a:rPr>
              <a:t>□ </a:t>
            </a:r>
            <a:r>
              <a:rPr lang="ko-KR" altLang="en-US" sz="2000" b="1" dirty="0" smtClean="0">
                <a:solidFill>
                  <a:srgbClr val="0000FF"/>
                </a:solidFill>
              </a:rPr>
              <a:t>교육부 중앙교육연수원 </a:t>
            </a:r>
            <a:r>
              <a:rPr lang="en-US" altLang="ko-KR" sz="2000" b="1" dirty="0" smtClean="0">
                <a:solidFill>
                  <a:srgbClr val="0000FF"/>
                </a:solidFill>
              </a:rPr>
              <a:t>(https://www.neti.go.kr/)</a:t>
            </a:r>
            <a:endParaRPr lang="ko-KR" altLang="en-US" sz="2000" b="1" dirty="0">
              <a:solidFill>
                <a:srgbClr val="0000FF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83568" y="940078"/>
            <a:ext cx="38164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smtClean="0"/>
              <a:t>○ 회원가입 후 로그인 </a:t>
            </a:r>
            <a:endParaRPr lang="ko-KR" altLang="en-US" b="1" dirty="0"/>
          </a:p>
        </p:txBody>
      </p:sp>
      <p:pic>
        <p:nvPicPr>
          <p:cNvPr id="6147" name="Picture 3" descr="C:\Users\ok\Desktop\기관정보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2108" y="1628800"/>
            <a:ext cx="5943600" cy="4019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모서리가 둥근 사각형 설명선 7"/>
          <p:cNvSpPr/>
          <p:nvPr/>
        </p:nvSpPr>
        <p:spPr>
          <a:xfrm>
            <a:off x="6228184" y="3140968"/>
            <a:ext cx="2664296" cy="1152128"/>
          </a:xfrm>
          <a:prstGeom prst="wedgeRoundRectCallout">
            <a:avLst>
              <a:gd name="adj1" fmla="val -68980"/>
              <a:gd name="adj2" fmla="val -13777"/>
              <a:gd name="adj3" fmla="val 16667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altLang="ko-KR" sz="1200" b="1" dirty="0" smtClean="0"/>
              <a:t>‘</a:t>
            </a:r>
            <a:r>
              <a:rPr lang="ko-KR" altLang="en-US" sz="1200" b="1" dirty="0" smtClean="0"/>
              <a:t>회원가입</a:t>
            </a:r>
            <a:r>
              <a:rPr lang="en-US" altLang="ko-KR" sz="1200" b="1" dirty="0" smtClean="0"/>
              <a:t>’ </a:t>
            </a:r>
            <a:r>
              <a:rPr lang="ko-KR" altLang="en-US" sz="1200" b="1" dirty="0" smtClean="0"/>
              <a:t>시</a:t>
            </a:r>
            <a:r>
              <a:rPr lang="en-US" altLang="ko-KR" sz="1200" b="1" dirty="0" smtClean="0"/>
              <a:t>, </a:t>
            </a:r>
            <a:r>
              <a:rPr lang="ko-KR" altLang="en-US" sz="1200" b="1" dirty="0" smtClean="0"/>
              <a:t>기관정보 입력에서</a:t>
            </a:r>
            <a:endParaRPr lang="en-US" altLang="ko-KR" sz="1200" b="1" dirty="0" smtClean="0"/>
          </a:p>
          <a:p>
            <a:r>
              <a:rPr lang="ko-KR" altLang="en-US" sz="1200" b="1" dirty="0" smtClean="0"/>
              <a:t>근무기관 검색과 직급 검색을 </a:t>
            </a:r>
            <a:endParaRPr lang="en-US" altLang="ko-KR" sz="1200" b="1" dirty="0" smtClean="0"/>
          </a:p>
          <a:p>
            <a:r>
              <a:rPr lang="ko-KR" altLang="en-US" sz="1200" b="1" dirty="0" smtClean="0"/>
              <a:t>했는데</a:t>
            </a:r>
            <a:r>
              <a:rPr lang="en-US" altLang="ko-KR" sz="1200" b="1" dirty="0" smtClean="0"/>
              <a:t>, </a:t>
            </a:r>
            <a:r>
              <a:rPr lang="ko-KR" altLang="en-US" sz="1200" b="1" dirty="0" smtClean="0"/>
              <a:t>존재하지 않는다면</a:t>
            </a:r>
            <a:endParaRPr lang="en-US" altLang="ko-KR" sz="1200" b="1" dirty="0" smtClean="0"/>
          </a:p>
          <a:p>
            <a:r>
              <a:rPr lang="en-US" altLang="ko-KR" sz="1200" b="1" dirty="0" smtClean="0"/>
              <a:t>‘</a:t>
            </a:r>
            <a:r>
              <a:rPr lang="ko-KR" altLang="en-US" sz="1200" b="1" dirty="0" smtClean="0"/>
              <a:t>일반인</a:t>
            </a:r>
            <a:r>
              <a:rPr lang="en-US" altLang="ko-KR" sz="1200" b="1" dirty="0" smtClean="0"/>
              <a:t>’</a:t>
            </a:r>
            <a:r>
              <a:rPr lang="ko-KR" altLang="en-US" sz="1200" b="1" dirty="0" smtClean="0"/>
              <a:t>으로 검색하여 선택합니다</a:t>
            </a:r>
            <a:r>
              <a:rPr lang="en-US" altLang="ko-KR" sz="1200" b="1" dirty="0" smtClean="0"/>
              <a:t>.</a:t>
            </a:r>
            <a:endParaRPr lang="ko-KR" altLang="en-US" sz="1200" b="1" dirty="0" smtClean="0"/>
          </a:p>
        </p:txBody>
      </p:sp>
    </p:spTree>
    <p:extLst>
      <p:ext uri="{BB962C8B-B14F-4D97-AF65-F5344CB8AC3E}">
        <p14:creationId xmlns:p14="http://schemas.microsoft.com/office/powerpoint/2010/main" val="145908132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467544" y="476672"/>
            <a:ext cx="655272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ko-KR" altLang="en-US" sz="2000" b="1" dirty="0">
                <a:solidFill>
                  <a:srgbClr val="0000FF"/>
                </a:solidFill>
              </a:rPr>
              <a:t>□ </a:t>
            </a:r>
            <a:r>
              <a:rPr lang="ko-KR" altLang="en-US" sz="2000" b="1" dirty="0" smtClean="0">
                <a:solidFill>
                  <a:srgbClr val="0000FF"/>
                </a:solidFill>
              </a:rPr>
              <a:t>교육부 중앙교육연수원 </a:t>
            </a:r>
            <a:r>
              <a:rPr lang="en-US" altLang="ko-KR" sz="2000" b="1" dirty="0" smtClean="0">
                <a:solidFill>
                  <a:srgbClr val="0000FF"/>
                </a:solidFill>
              </a:rPr>
              <a:t>(https://www.neti.go.kr/)</a:t>
            </a:r>
            <a:endParaRPr lang="ko-KR" altLang="en-US" sz="2000" b="1" dirty="0">
              <a:solidFill>
                <a:srgbClr val="0000FF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83568" y="940078"/>
            <a:ext cx="38164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smtClean="0"/>
              <a:t>○ 아동학대 신고의무자 교육 검색</a:t>
            </a:r>
            <a:endParaRPr lang="ko-KR" altLang="en-US" b="1" dirty="0"/>
          </a:p>
        </p:txBody>
      </p:sp>
      <p:pic>
        <p:nvPicPr>
          <p:cNvPr id="7170" name="Picture 2" descr="C:\Users\ok\Desktop\과정안내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820039"/>
            <a:ext cx="4536504" cy="3312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모서리가 둥근 사각형 설명선 7"/>
          <p:cNvSpPr/>
          <p:nvPr/>
        </p:nvSpPr>
        <p:spPr>
          <a:xfrm>
            <a:off x="132552" y="2640469"/>
            <a:ext cx="2664296" cy="1152128"/>
          </a:xfrm>
          <a:prstGeom prst="wedgeRoundRectCallout">
            <a:avLst>
              <a:gd name="adj1" fmla="val -28381"/>
              <a:gd name="adj2" fmla="val -74753"/>
              <a:gd name="adj3" fmla="val 16667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ko-KR" altLang="en-US" sz="1200" b="1" dirty="0" smtClean="0"/>
              <a:t>로그인 후</a:t>
            </a:r>
            <a:r>
              <a:rPr lang="en-US" altLang="ko-KR" sz="1200" b="1" dirty="0" smtClean="0"/>
              <a:t>,</a:t>
            </a:r>
          </a:p>
          <a:p>
            <a:r>
              <a:rPr lang="en-US" altLang="ko-KR" sz="1200" b="1" dirty="0" smtClean="0"/>
              <a:t>‘</a:t>
            </a:r>
            <a:r>
              <a:rPr lang="ko-KR" altLang="en-US" sz="1200" b="1" dirty="0" smtClean="0"/>
              <a:t>과정안내</a:t>
            </a:r>
            <a:r>
              <a:rPr lang="en-US" altLang="ko-KR" sz="1200" b="1" dirty="0" smtClean="0"/>
              <a:t>’</a:t>
            </a:r>
            <a:r>
              <a:rPr lang="ko-KR" altLang="en-US" sz="1200" b="1" dirty="0" smtClean="0"/>
              <a:t> 탭 클릭합니다</a:t>
            </a:r>
            <a:r>
              <a:rPr lang="en-US" altLang="ko-KR" sz="1200" b="1" dirty="0" smtClean="0"/>
              <a:t>.</a:t>
            </a:r>
            <a:endParaRPr lang="ko-KR" altLang="en-US" sz="1200" b="1" dirty="0" smtClean="0"/>
          </a:p>
        </p:txBody>
      </p:sp>
      <p:pic>
        <p:nvPicPr>
          <p:cNvPr id="7173" name="Picture 5" descr="C:\Users\ok\Desktop\교육과정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1859896"/>
            <a:ext cx="3995658" cy="31103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모서리가 둥근 사각형 설명선 8"/>
          <p:cNvSpPr/>
          <p:nvPr/>
        </p:nvSpPr>
        <p:spPr>
          <a:xfrm>
            <a:off x="5688124" y="3208183"/>
            <a:ext cx="2664296" cy="1152128"/>
          </a:xfrm>
          <a:prstGeom prst="wedgeRoundRectCallout">
            <a:avLst>
              <a:gd name="adj1" fmla="val -58517"/>
              <a:gd name="adj2" fmla="val -56364"/>
              <a:gd name="adj3" fmla="val 16667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altLang="ko-KR" sz="1200" b="1" dirty="0" smtClean="0"/>
              <a:t>‘</a:t>
            </a:r>
            <a:r>
              <a:rPr lang="ko-KR" altLang="en-US" sz="1200" b="1" dirty="0" smtClean="0"/>
              <a:t>과정안내</a:t>
            </a:r>
            <a:r>
              <a:rPr lang="en-US" altLang="ko-KR" sz="1200" b="1" dirty="0" smtClean="0"/>
              <a:t>’</a:t>
            </a:r>
            <a:r>
              <a:rPr lang="ko-KR" altLang="en-US" sz="1200" b="1" dirty="0" smtClean="0"/>
              <a:t> </a:t>
            </a:r>
            <a:r>
              <a:rPr lang="en-US" altLang="ko-KR" sz="1200" b="1" dirty="0" smtClean="0"/>
              <a:t>– ‘</a:t>
            </a:r>
            <a:r>
              <a:rPr lang="ko-KR" altLang="en-US" sz="1200" b="1" dirty="0" smtClean="0"/>
              <a:t>교육과정안내</a:t>
            </a:r>
            <a:r>
              <a:rPr lang="en-US" altLang="ko-KR" sz="1200" b="1" dirty="0" smtClean="0"/>
              <a:t>’ </a:t>
            </a:r>
          </a:p>
          <a:p>
            <a:r>
              <a:rPr lang="ko-KR" altLang="en-US" sz="1200" b="1" dirty="0" smtClean="0"/>
              <a:t>탭 클릭합니다</a:t>
            </a:r>
            <a:r>
              <a:rPr lang="en-US" altLang="ko-KR" sz="1200" b="1" dirty="0" smtClean="0"/>
              <a:t>.</a:t>
            </a:r>
            <a:endParaRPr lang="ko-KR" altLang="en-US" sz="1200" b="1" dirty="0" smtClean="0"/>
          </a:p>
        </p:txBody>
      </p:sp>
    </p:spTree>
    <p:extLst>
      <p:ext uri="{BB962C8B-B14F-4D97-AF65-F5344CB8AC3E}">
        <p14:creationId xmlns:p14="http://schemas.microsoft.com/office/powerpoint/2010/main" val="283238871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467544" y="476672"/>
            <a:ext cx="655272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ko-KR" altLang="en-US" sz="2000" b="1" dirty="0">
                <a:solidFill>
                  <a:srgbClr val="0000FF"/>
                </a:solidFill>
              </a:rPr>
              <a:t>□ </a:t>
            </a:r>
            <a:r>
              <a:rPr lang="ko-KR" altLang="en-US" sz="2000" b="1" dirty="0" smtClean="0">
                <a:solidFill>
                  <a:srgbClr val="0000FF"/>
                </a:solidFill>
              </a:rPr>
              <a:t>교육부 중앙교육연수원 </a:t>
            </a:r>
            <a:r>
              <a:rPr lang="en-US" altLang="ko-KR" sz="2000" b="1" dirty="0" smtClean="0">
                <a:solidFill>
                  <a:srgbClr val="0000FF"/>
                </a:solidFill>
              </a:rPr>
              <a:t>(https://www.neti.go.kr/)</a:t>
            </a:r>
            <a:endParaRPr lang="ko-KR" altLang="en-US" sz="2000" b="1" dirty="0">
              <a:solidFill>
                <a:srgbClr val="0000FF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83568" y="940078"/>
            <a:ext cx="42484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smtClean="0"/>
              <a:t>○ 아동학대 신고의무자 </a:t>
            </a:r>
            <a:r>
              <a:rPr lang="ko-KR" altLang="en-US" b="1" smtClean="0"/>
              <a:t>교육 수강신청</a:t>
            </a:r>
            <a:endParaRPr lang="ko-KR" altLang="en-US" b="1" dirty="0"/>
          </a:p>
        </p:txBody>
      </p:sp>
      <p:pic>
        <p:nvPicPr>
          <p:cNvPr id="8194" name="Picture 2" descr="C:\Users\ok\Desktop\수강신청 교육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628800"/>
            <a:ext cx="5782498" cy="4228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모서리가 둥근 사각형 설명선 7"/>
          <p:cNvSpPr/>
          <p:nvPr/>
        </p:nvSpPr>
        <p:spPr>
          <a:xfrm>
            <a:off x="251520" y="5129808"/>
            <a:ext cx="2664296" cy="1152128"/>
          </a:xfrm>
          <a:prstGeom prst="wedgeRoundRectCallout">
            <a:avLst>
              <a:gd name="adj1" fmla="val 60350"/>
              <a:gd name="adj2" fmla="val -52492"/>
              <a:gd name="adj3" fmla="val 16667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altLang="ko-KR" sz="1200" b="1" dirty="0" smtClean="0"/>
              <a:t>‘</a:t>
            </a:r>
            <a:r>
              <a:rPr lang="ko-KR" altLang="en-US" sz="1200" b="1" dirty="0" smtClean="0"/>
              <a:t>수강신청</a:t>
            </a:r>
            <a:r>
              <a:rPr lang="en-US" altLang="ko-KR" sz="1200" b="1" dirty="0" smtClean="0"/>
              <a:t>’</a:t>
            </a:r>
            <a:r>
              <a:rPr lang="ko-KR" altLang="en-US" sz="1200" b="1" dirty="0" smtClean="0"/>
              <a:t> 탭 클릭합니다</a:t>
            </a:r>
            <a:r>
              <a:rPr lang="en-US" altLang="ko-KR" sz="1200" b="1" dirty="0" smtClean="0"/>
              <a:t>.</a:t>
            </a:r>
            <a:endParaRPr lang="ko-KR" altLang="en-US" sz="1200" b="1" dirty="0" smtClean="0"/>
          </a:p>
        </p:txBody>
      </p:sp>
    </p:spTree>
    <p:extLst>
      <p:ext uri="{BB962C8B-B14F-4D97-AF65-F5344CB8AC3E}">
        <p14:creationId xmlns:p14="http://schemas.microsoft.com/office/powerpoint/2010/main" val="4139108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467544" y="476672"/>
            <a:ext cx="655272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ko-KR" altLang="en-US" sz="2000" b="1" dirty="0">
                <a:solidFill>
                  <a:srgbClr val="0000FF"/>
                </a:solidFill>
              </a:rPr>
              <a:t>□ </a:t>
            </a:r>
            <a:r>
              <a:rPr lang="ko-KR" altLang="en-US" sz="2000" b="1" dirty="0" smtClean="0">
                <a:solidFill>
                  <a:srgbClr val="0000FF"/>
                </a:solidFill>
              </a:rPr>
              <a:t>교육부 중앙교육연수원 </a:t>
            </a:r>
            <a:r>
              <a:rPr lang="en-US" altLang="ko-KR" sz="2000" b="1" dirty="0" smtClean="0">
                <a:solidFill>
                  <a:srgbClr val="0000FF"/>
                </a:solidFill>
              </a:rPr>
              <a:t>(https://www.neti.go.kr/)</a:t>
            </a:r>
            <a:endParaRPr lang="ko-KR" altLang="en-US" sz="2000" b="1" dirty="0">
              <a:solidFill>
                <a:srgbClr val="0000FF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83568" y="940078"/>
            <a:ext cx="42484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smtClean="0"/>
              <a:t>○ 아동학대 신고의무자 </a:t>
            </a:r>
            <a:r>
              <a:rPr lang="ko-KR" altLang="en-US" b="1" smtClean="0"/>
              <a:t>교육 수강신청</a:t>
            </a:r>
            <a:endParaRPr lang="ko-KR" altLang="en-US" b="1" dirty="0"/>
          </a:p>
        </p:txBody>
      </p:sp>
      <p:pic>
        <p:nvPicPr>
          <p:cNvPr id="9218" name="Picture 2" descr="C:\Users\ok\Desktop\교육이수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484783"/>
            <a:ext cx="5667331" cy="52823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모서리가 둥근 사각형 설명선 7"/>
          <p:cNvSpPr/>
          <p:nvPr/>
        </p:nvSpPr>
        <p:spPr>
          <a:xfrm>
            <a:off x="6248875" y="2973833"/>
            <a:ext cx="2664296" cy="1152128"/>
          </a:xfrm>
          <a:prstGeom prst="wedgeRoundRectCallout">
            <a:avLst>
              <a:gd name="adj1" fmla="val -81882"/>
              <a:gd name="adj2" fmla="val 3217"/>
              <a:gd name="adj3" fmla="val 16667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altLang="ko-KR" sz="1200" b="1" dirty="0" smtClean="0"/>
              <a:t>‘</a:t>
            </a:r>
            <a:r>
              <a:rPr lang="ko-KR" altLang="en-US" sz="1200" b="1" dirty="0" smtClean="0"/>
              <a:t>수강신청</a:t>
            </a:r>
            <a:r>
              <a:rPr lang="en-US" altLang="ko-KR" sz="1200" b="1" dirty="0" smtClean="0"/>
              <a:t>’</a:t>
            </a:r>
            <a:r>
              <a:rPr lang="ko-KR" altLang="en-US" sz="1200" b="1" dirty="0" smtClean="0"/>
              <a:t> 탭 클릭 후</a:t>
            </a:r>
            <a:r>
              <a:rPr lang="en-US" altLang="ko-KR" sz="1200" b="1" dirty="0" smtClean="0"/>
              <a:t>,</a:t>
            </a:r>
          </a:p>
          <a:p>
            <a:r>
              <a:rPr lang="ko-KR" altLang="en-US" sz="1200" b="1" dirty="0" err="1" smtClean="0"/>
              <a:t>과정명에</a:t>
            </a:r>
            <a:r>
              <a:rPr lang="ko-KR" altLang="en-US" sz="1200" b="1" dirty="0" smtClean="0"/>
              <a:t> </a:t>
            </a:r>
            <a:r>
              <a:rPr lang="en-US" altLang="ko-KR" sz="1200" b="1" dirty="0" smtClean="0"/>
              <a:t>‘</a:t>
            </a:r>
            <a:r>
              <a:rPr lang="ko-KR" altLang="en-US" sz="1200" b="1" dirty="0" smtClean="0"/>
              <a:t>아동학대</a:t>
            </a:r>
            <a:r>
              <a:rPr lang="en-US" altLang="ko-KR" sz="1200" b="1" dirty="0" smtClean="0"/>
              <a:t>’ </a:t>
            </a:r>
            <a:r>
              <a:rPr lang="ko-KR" altLang="en-US" sz="1200" b="1" dirty="0" smtClean="0"/>
              <a:t>혹은 </a:t>
            </a:r>
            <a:r>
              <a:rPr lang="en-US" altLang="ko-KR" sz="1200" b="1" dirty="0" smtClean="0"/>
              <a:t>‘</a:t>
            </a:r>
            <a:r>
              <a:rPr lang="ko-KR" altLang="en-US" sz="1200" b="1" dirty="0" smtClean="0"/>
              <a:t>신고의무자</a:t>
            </a:r>
            <a:r>
              <a:rPr lang="en-US" altLang="ko-KR" sz="1200" b="1" dirty="0" smtClean="0"/>
              <a:t>’ </a:t>
            </a:r>
            <a:r>
              <a:rPr lang="ko-KR" altLang="en-US" sz="1200" b="1" dirty="0" smtClean="0"/>
              <a:t>검색합니다</a:t>
            </a:r>
            <a:r>
              <a:rPr lang="en-US" altLang="ko-KR" sz="1200" b="1" dirty="0" smtClean="0"/>
              <a:t>.</a:t>
            </a:r>
          </a:p>
        </p:txBody>
      </p:sp>
      <p:sp>
        <p:nvSpPr>
          <p:cNvPr id="9" name="모서리가 둥근 사각형 설명선 8"/>
          <p:cNvSpPr/>
          <p:nvPr/>
        </p:nvSpPr>
        <p:spPr>
          <a:xfrm>
            <a:off x="6660232" y="4869160"/>
            <a:ext cx="2376264" cy="1152128"/>
          </a:xfrm>
          <a:prstGeom prst="wedgeRoundRectCallout">
            <a:avLst>
              <a:gd name="adj1" fmla="val -81882"/>
              <a:gd name="adj2" fmla="val 3217"/>
              <a:gd name="adj3" fmla="val 16667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altLang="ko-KR" sz="1200" b="1" dirty="0" smtClean="0"/>
              <a:t>‘</a:t>
            </a:r>
            <a:r>
              <a:rPr lang="ko-KR" altLang="en-US" sz="1200" b="1" dirty="0" smtClean="0"/>
              <a:t>아동학대 신고의무자</a:t>
            </a:r>
            <a:r>
              <a:rPr lang="en-US" altLang="ko-KR" sz="1200" b="1" dirty="0" smtClean="0"/>
              <a:t>’ </a:t>
            </a:r>
            <a:r>
              <a:rPr lang="ko-KR" altLang="en-US" sz="1200" b="1" dirty="0" smtClean="0"/>
              <a:t>교육을 신청하여 </a:t>
            </a:r>
            <a:r>
              <a:rPr lang="en-US" altLang="ko-KR" sz="1200" b="1" dirty="0" smtClean="0"/>
              <a:t>4</a:t>
            </a:r>
            <a:r>
              <a:rPr lang="ko-KR" altLang="en-US" sz="1200" b="1" dirty="0" err="1" smtClean="0"/>
              <a:t>차시</a:t>
            </a:r>
            <a:r>
              <a:rPr lang="ko-KR" altLang="en-US" sz="1200" b="1" dirty="0" smtClean="0"/>
              <a:t> 까지 학습 진행합니다</a:t>
            </a:r>
            <a:r>
              <a:rPr lang="en-US" altLang="ko-KR" sz="1200" b="1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95361638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467544" y="476672"/>
            <a:ext cx="655272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ko-KR" altLang="en-US" sz="2000" b="1" dirty="0">
                <a:solidFill>
                  <a:srgbClr val="0000FF"/>
                </a:solidFill>
              </a:rPr>
              <a:t>□ </a:t>
            </a:r>
            <a:r>
              <a:rPr lang="ko-KR" altLang="en-US" sz="2000" b="1" dirty="0" smtClean="0">
                <a:solidFill>
                  <a:srgbClr val="0000FF"/>
                </a:solidFill>
              </a:rPr>
              <a:t>교육부 중앙교육연수원 </a:t>
            </a:r>
            <a:r>
              <a:rPr lang="en-US" altLang="ko-KR" sz="2000" b="1" dirty="0" smtClean="0">
                <a:solidFill>
                  <a:srgbClr val="0000FF"/>
                </a:solidFill>
              </a:rPr>
              <a:t>(https://www.neti.go.kr/)</a:t>
            </a:r>
            <a:endParaRPr lang="ko-KR" altLang="en-US" sz="2000" b="1" dirty="0">
              <a:solidFill>
                <a:srgbClr val="0000FF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83568" y="940078"/>
            <a:ext cx="46805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smtClean="0"/>
              <a:t>○ 수료증 발급</a:t>
            </a:r>
            <a:endParaRPr lang="ko-KR" altLang="en-US" b="1" dirty="0"/>
          </a:p>
        </p:txBody>
      </p:sp>
      <p:pic>
        <p:nvPicPr>
          <p:cNvPr id="10242" name="Picture 2" descr="C:\Users\ok\Desktop\수강확인증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664036"/>
            <a:ext cx="5922852" cy="32501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모서리가 둥근 사각형 설명선 7"/>
          <p:cNvSpPr/>
          <p:nvPr/>
        </p:nvSpPr>
        <p:spPr>
          <a:xfrm>
            <a:off x="6694047" y="2694397"/>
            <a:ext cx="2202004" cy="1152128"/>
          </a:xfrm>
          <a:prstGeom prst="wedgeRoundRectCallout">
            <a:avLst>
              <a:gd name="adj1" fmla="val -62586"/>
              <a:gd name="adj2" fmla="val 33680"/>
              <a:gd name="adj3" fmla="val 16667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altLang="ko-KR" sz="1200" b="1" dirty="0" smtClean="0"/>
              <a:t>‘</a:t>
            </a:r>
            <a:r>
              <a:rPr lang="ko-KR" altLang="en-US" sz="1200" b="1" dirty="0" smtClean="0"/>
              <a:t>강의실 입장</a:t>
            </a:r>
            <a:r>
              <a:rPr lang="en-US" altLang="ko-KR" sz="1200" b="1" dirty="0" smtClean="0"/>
              <a:t>’</a:t>
            </a:r>
            <a:r>
              <a:rPr lang="ko-KR" altLang="en-US" sz="1200" b="1" dirty="0" smtClean="0"/>
              <a:t>하여</a:t>
            </a:r>
            <a:endParaRPr lang="en-US" altLang="ko-KR" sz="1200" b="1" dirty="0" smtClean="0"/>
          </a:p>
          <a:p>
            <a:r>
              <a:rPr lang="en-US" altLang="ko-KR" sz="1200" b="1" dirty="0" smtClean="0"/>
              <a:t>4</a:t>
            </a:r>
            <a:r>
              <a:rPr lang="ko-KR" altLang="en-US" sz="1200" b="1" dirty="0" err="1" smtClean="0"/>
              <a:t>차시</a:t>
            </a:r>
            <a:r>
              <a:rPr lang="ko-KR" altLang="en-US" sz="1200" b="1" dirty="0" smtClean="0"/>
              <a:t> 까지 교육 완료합니다</a:t>
            </a:r>
            <a:r>
              <a:rPr lang="en-US" altLang="ko-KR" sz="1200" b="1" dirty="0" smtClean="0"/>
              <a:t>.</a:t>
            </a:r>
          </a:p>
        </p:txBody>
      </p:sp>
      <p:sp>
        <p:nvSpPr>
          <p:cNvPr id="9" name="모서리가 둥근 사각형 설명선 8"/>
          <p:cNvSpPr/>
          <p:nvPr/>
        </p:nvSpPr>
        <p:spPr>
          <a:xfrm>
            <a:off x="6694047" y="4077072"/>
            <a:ext cx="2202004" cy="1152128"/>
          </a:xfrm>
          <a:prstGeom prst="wedgeRoundRectCallout">
            <a:avLst>
              <a:gd name="adj1" fmla="val -62059"/>
              <a:gd name="adj2" fmla="val -16023"/>
              <a:gd name="adj3" fmla="val 16667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ko-KR" altLang="en-US" sz="1200" b="1" dirty="0" smtClean="0"/>
              <a:t>교육완료 이후</a:t>
            </a:r>
            <a:r>
              <a:rPr lang="en-US" altLang="ko-KR" sz="1200" b="1" dirty="0" smtClean="0"/>
              <a:t>,</a:t>
            </a:r>
          </a:p>
          <a:p>
            <a:r>
              <a:rPr lang="en-US" altLang="ko-KR" sz="1200" b="1" dirty="0" smtClean="0"/>
              <a:t>‘</a:t>
            </a:r>
            <a:r>
              <a:rPr lang="ko-KR" altLang="en-US" sz="1200" b="1" dirty="0" smtClean="0"/>
              <a:t>수강확인증 발급</a:t>
            </a:r>
            <a:r>
              <a:rPr lang="en-US" altLang="ko-KR" sz="1200" b="1" dirty="0" smtClean="0"/>
              <a:t>’</a:t>
            </a:r>
            <a:r>
              <a:rPr lang="ko-KR" altLang="en-US" sz="1200" b="1" dirty="0" smtClean="0"/>
              <a:t> 버튼 클릭하여 확인증 발급합니다</a:t>
            </a:r>
            <a:r>
              <a:rPr lang="en-US" altLang="ko-KR" sz="1200" b="1" dirty="0" smtClean="0"/>
              <a:t>.</a:t>
            </a:r>
          </a:p>
        </p:txBody>
      </p:sp>
      <p:sp>
        <p:nvSpPr>
          <p:cNvPr id="2" name="직사각형 1"/>
          <p:cNvSpPr/>
          <p:nvPr/>
        </p:nvSpPr>
        <p:spPr>
          <a:xfrm>
            <a:off x="971600" y="5445224"/>
            <a:ext cx="7200800" cy="108012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b="1" dirty="0" smtClean="0"/>
              <a:t>발급받은 수강확인증은 출력하여 보관하고 있다가</a:t>
            </a:r>
            <a:endParaRPr lang="en-US" altLang="ko-KR" b="1" dirty="0" smtClean="0"/>
          </a:p>
          <a:p>
            <a:pPr algn="ctr"/>
            <a:r>
              <a:rPr lang="ko-KR" altLang="en-US" b="1" dirty="0" smtClean="0"/>
              <a:t>아동학대 신고의무자 교육 결과보고서를 제출하라는 공문이 오면</a:t>
            </a:r>
            <a:endParaRPr lang="en-US" altLang="ko-KR" b="1" dirty="0" smtClean="0"/>
          </a:p>
          <a:p>
            <a:pPr algn="ctr"/>
            <a:r>
              <a:rPr lang="ko-KR" altLang="en-US" b="1" dirty="0" smtClean="0"/>
              <a:t>공문 </a:t>
            </a:r>
            <a:r>
              <a:rPr lang="ko-KR" altLang="en-US" b="1" dirty="0" err="1" smtClean="0"/>
              <a:t>발신처로</a:t>
            </a:r>
            <a:r>
              <a:rPr lang="ko-KR" altLang="en-US" b="1" dirty="0" smtClean="0"/>
              <a:t> 결과보고서 작성하고</a:t>
            </a:r>
            <a:r>
              <a:rPr lang="en-US" altLang="ko-KR" b="1" dirty="0" smtClean="0"/>
              <a:t>, </a:t>
            </a:r>
            <a:r>
              <a:rPr lang="ko-KR" altLang="en-US" b="1" dirty="0" smtClean="0"/>
              <a:t>수강확인</a:t>
            </a:r>
            <a:r>
              <a:rPr lang="ko-KR" altLang="en-US" b="1" dirty="0"/>
              <a:t>증</a:t>
            </a:r>
            <a:r>
              <a:rPr lang="ko-KR" altLang="en-US" b="1" dirty="0" smtClean="0"/>
              <a:t> 첨부하여 제출</a:t>
            </a:r>
            <a:endParaRPr lang="ko-KR" altLang="en-US" b="1" dirty="0"/>
          </a:p>
        </p:txBody>
      </p:sp>
    </p:spTree>
    <p:extLst>
      <p:ext uri="{BB962C8B-B14F-4D97-AF65-F5344CB8AC3E}">
        <p14:creationId xmlns:p14="http://schemas.microsoft.com/office/powerpoint/2010/main" val="382086136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475656" y="2636911"/>
            <a:ext cx="633670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3000" b="1" dirty="0" smtClean="0"/>
              <a:t>4) </a:t>
            </a:r>
            <a:r>
              <a:rPr lang="ko-KR" altLang="en-US" sz="3000" b="1" dirty="0" smtClean="0"/>
              <a:t>중앙아동보호전문기관 홈페이지 자료 활용 자체교육</a:t>
            </a:r>
            <a:endParaRPr lang="ko-KR" altLang="en-US" sz="3000" b="1" dirty="0"/>
          </a:p>
        </p:txBody>
      </p:sp>
    </p:spTree>
    <p:extLst>
      <p:ext uri="{BB962C8B-B14F-4D97-AF65-F5344CB8AC3E}">
        <p14:creationId xmlns:p14="http://schemas.microsoft.com/office/powerpoint/2010/main" val="114594680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467544" y="476672"/>
            <a:ext cx="813690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ko-KR" altLang="en-US" sz="2000" b="1" dirty="0">
                <a:solidFill>
                  <a:srgbClr val="0000FF"/>
                </a:solidFill>
              </a:rPr>
              <a:t>□ </a:t>
            </a:r>
            <a:r>
              <a:rPr lang="ko-KR" altLang="en-US" sz="2000" b="1" dirty="0" smtClean="0">
                <a:solidFill>
                  <a:srgbClr val="0000FF"/>
                </a:solidFill>
              </a:rPr>
              <a:t>중앙아동보호전문기관 홈페이지</a:t>
            </a:r>
            <a:r>
              <a:rPr lang="en-US" altLang="ko-KR" sz="2000" b="1" dirty="0" smtClean="0">
                <a:solidFill>
                  <a:srgbClr val="0000FF"/>
                </a:solidFill>
              </a:rPr>
              <a:t>(http://www.korea1391.go.kr)</a:t>
            </a:r>
            <a:endParaRPr lang="ko-KR" altLang="en-US" sz="2000" b="1" dirty="0">
              <a:solidFill>
                <a:srgbClr val="0000FF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83568" y="940078"/>
            <a:ext cx="39604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smtClean="0"/>
              <a:t>○ 아동학대 신고의무자 교육 검색</a:t>
            </a:r>
            <a:endParaRPr lang="ko-KR" altLang="en-US" b="1" dirty="0"/>
          </a:p>
        </p:txBody>
      </p:sp>
      <p:pic>
        <p:nvPicPr>
          <p:cNvPr id="11266" name="Picture 2" descr="C:\Users\ok\Desktop\중앙메인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9966" y="1534980"/>
            <a:ext cx="5716440" cy="44628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모서리가 둥근 사각형 설명선 7"/>
          <p:cNvSpPr/>
          <p:nvPr/>
        </p:nvSpPr>
        <p:spPr>
          <a:xfrm>
            <a:off x="126588" y="4443473"/>
            <a:ext cx="2537200" cy="1314146"/>
          </a:xfrm>
          <a:prstGeom prst="wedgeRoundRectCallout">
            <a:avLst>
              <a:gd name="adj1" fmla="val 60838"/>
              <a:gd name="adj2" fmla="val -23698"/>
              <a:gd name="adj3" fmla="val 16667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ko-KR" altLang="en-US" sz="1200" b="1" dirty="0" smtClean="0"/>
              <a:t>중앙아동보호전문기관 홈페이지</a:t>
            </a:r>
            <a:endParaRPr lang="en-US" altLang="ko-KR" sz="1200" b="1" dirty="0" smtClean="0"/>
          </a:p>
          <a:p>
            <a:r>
              <a:rPr lang="ko-KR" altLang="en-US" sz="1200" b="1" dirty="0" err="1" smtClean="0"/>
              <a:t>메인화면에서</a:t>
            </a:r>
            <a:endParaRPr lang="en-US" altLang="ko-KR" sz="1200" b="1" dirty="0" smtClean="0"/>
          </a:p>
          <a:p>
            <a:r>
              <a:rPr lang="en-US" altLang="ko-KR" sz="1200" b="1" dirty="0" smtClean="0"/>
              <a:t>‘</a:t>
            </a:r>
            <a:r>
              <a:rPr lang="ko-KR" altLang="en-US" sz="1200" b="1" dirty="0" smtClean="0"/>
              <a:t>아동학대 신고의무자 교육자료</a:t>
            </a:r>
            <a:r>
              <a:rPr lang="en-US" altLang="ko-KR" sz="1200" b="1" dirty="0" smtClean="0"/>
              <a:t>’</a:t>
            </a:r>
            <a:r>
              <a:rPr lang="ko-KR" altLang="en-US" sz="1200" b="1" dirty="0" smtClean="0"/>
              <a:t>탭 클릭합니다</a:t>
            </a:r>
            <a:r>
              <a:rPr lang="en-US" altLang="ko-KR" sz="1200" b="1" dirty="0" smtClean="0"/>
              <a:t>.</a:t>
            </a:r>
          </a:p>
          <a:p>
            <a:r>
              <a:rPr lang="en-US" altLang="ko-KR" sz="1200" b="1" dirty="0" smtClean="0"/>
              <a:t>(</a:t>
            </a:r>
            <a:r>
              <a:rPr lang="ko-KR" altLang="en-US" sz="1200" b="1" dirty="0" smtClean="0"/>
              <a:t>회원가입 하지 않습니다</a:t>
            </a:r>
            <a:r>
              <a:rPr lang="en-US" altLang="ko-KR" sz="1200" b="1" dirty="0" smtClean="0"/>
              <a:t>.)</a:t>
            </a:r>
            <a:endParaRPr lang="ko-KR" altLang="en-US" sz="1200" b="1" dirty="0"/>
          </a:p>
        </p:txBody>
      </p:sp>
    </p:spTree>
    <p:extLst>
      <p:ext uri="{BB962C8B-B14F-4D97-AF65-F5344CB8AC3E}">
        <p14:creationId xmlns:p14="http://schemas.microsoft.com/office/powerpoint/2010/main" val="220301880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467544" y="476672"/>
            <a:ext cx="813690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ko-KR" altLang="en-US" sz="2000" b="1" dirty="0">
                <a:solidFill>
                  <a:srgbClr val="0000FF"/>
                </a:solidFill>
              </a:rPr>
              <a:t>□ </a:t>
            </a:r>
            <a:r>
              <a:rPr lang="ko-KR" altLang="en-US" sz="2000" b="1" dirty="0" smtClean="0">
                <a:solidFill>
                  <a:srgbClr val="0000FF"/>
                </a:solidFill>
              </a:rPr>
              <a:t>중앙아동보호전문기관 홈페이지</a:t>
            </a:r>
            <a:r>
              <a:rPr lang="en-US" altLang="ko-KR" sz="2000" b="1" dirty="0" smtClean="0">
                <a:solidFill>
                  <a:srgbClr val="0000FF"/>
                </a:solidFill>
              </a:rPr>
              <a:t>(http://www.korea1391.go.kr)</a:t>
            </a:r>
            <a:endParaRPr lang="ko-KR" altLang="en-US" sz="2000" b="1" dirty="0">
              <a:solidFill>
                <a:srgbClr val="0000FF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83568" y="940078"/>
            <a:ext cx="39604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smtClean="0"/>
              <a:t>○ 아동학대 신고의무자 교육 검색</a:t>
            </a:r>
            <a:endParaRPr lang="ko-KR" altLang="en-US" b="1" dirty="0"/>
          </a:p>
        </p:txBody>
      </p:sp>
      <p:pic>
        <p:nvPicPr>
          <p:cNvPr id="12291" name="Picture 3" descr="C:\Users\ok\Desktop\캡처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685" y="1484784"/>
            <a:ext cx="6424728" cy="3735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모서리가 둥근 사각형 설명선 7"/>
          <p:cNvSpPr/>
          <p:nvPr/>
        </p:nvSpPr>
        <p:spPr>
          <a:xfrm>
            <a:off x="2309524" y="5085184"/>
            <a:ext cx="6222916" cy="1584176"/>
          </a:xfrm>
          <a:prstGeom prst="wedgeRoundRectCallout">
            <a:avLst>
              <a:gd name="adj1" fmla="val -27451"/>
              <a:gd name="adj2" fmla="val -76411"/>
              <a:gd name="adj3" fmla="val 16667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ko-KR" altLang="en-US" sz="1200" b="1" dirty="0" smtClean="0"/>
              <a:t>아래의 </a:t>
            </a:r>
            <a:r>
              <a:rPr lang="ko-KR" altLang="en-US" sz="1200" b="1" dirty="0" err="1" smtClean="0"/>
              <a:t>두가지</a:t>
            </a:r>
            <a:r>
              <a:rPr lang="ko-KR" altLang="en-US" sz="1200" b="1" dirty="0" smtClean="0"/>
              <a:t> 방법 중</a:t>
            </a:r>
            <a:r>
              <a:rPr lang="en-US" altLang="ko-KR" sz="1200" b="1" dirty="0" smtClean="0"/>
              <a:t>, </a:t>
            </a:r>
            <a:r>
              <a:rPr lang="ko-KR" altLang="en-US" sz="1200" b="1" dirty="0" smtClean="0"/>
              <a:t>선택하여 진행합니다</a:t>
            </a:r>
            <a:r>
              <a:rPr lang="en-US" altLang="ko-KR" sz="1200" b="1" dirty="0" smtClean="0"/>
              <a:t>.</a:t>
            </a:r>
          </a:p>
          <a:p>
            <a:endParaRPr lang="en-US" altLang="ko-KR" sz="1200" b="1" dirty="0"/>
          </a:p>
          <a:p>
            <a:r>
              <a:rPr lang="en-US" altLang="ko-KR" sz="1200" b="1" dirty="0" smtClean="0"/>
              <a:t>(</a:t>
            </a:r>
            <a:r>
              <a:rPr lang="ko-KR" altLang="en-US" sz="1200" b="1" dirty="0" smtClean="0"/>
              <a:t>방법</a:t>
            </a:r>
            <a:r>
              <a:rPr lang="en-US" altLang="ko-KR" sz="1200" b="1" dirty="0" smtClean="0"/>
              <a:t>1) </a:t>
            </a:r>
            <a:r>
              <a:rPr lang="ko-KR" altLang="en-US" sz="1200" b="1" dirty="0" smtClean="0"/>
              <a:t>영상교육</a:t>
            </a:r>
            <a:endParaRPr lang="en-US" altLang="ko-KR" sz="1200" b="1" dirty="0" smtClean="0"/>
          </a:p>
          <a:p>
            <a:r>
              <a:rPr lang="ko-KR" altLang="en-US" sz="1200" b="1" dirty="0" smtClean="0"/>
              <a:t>교육영상은 공지 </a:t>
            </a:r>
            <a:r>
              <a:rPr lang="en-US" altLang="ko-KR" sz="1200" b="1" dirty="0" smtClean="0"/>
              <a:t>‘1’, ‘2’ </a:t>
            </a:r>
            <a:r>
              <a:rPr lang="ko-KR" altLang="en-US" sz="1200" b="1" dirty="0" smtClean="0"/>
              <a:t>중 선택하여 </a:t>
            </a:r>
            <a:r>
              <a:rPr lang="en-US" altLang="ko-KR" sz="1200" b="1" dirty="0" smtClean="0"/>
              <a:t>1~4</a:t>
            </a:r>
            <a:r>
              <a:rPr lang="ko-KR" altLang="en-US" sz="1200" b="1" dirty="0" smtClean="0"/>
              <a:t>강까지 모두 시청합니다</a:t>
            </a:r>
            <a:r>
              <a:rPr lang="en-US" altLang="ko-KR" sz="1200" b="1" dirty="0" smtClean="0"/>
              <a:t>.</a:t>
            </a:r>
          </a:p>
          <a:p>
            <a:endParaRPr lang="en-US" altLang="ko-KR" sz="1200" b="1" dirty="0"/>
          </a:p>
          <a:p>
            <a:r>
              <a:rPr lang="en-US" altLang="ko-KR" sz="1200" b="1" dirty="0" smtClean="0"/>
              <a:t>(</a:t>
            </a:r>
            <a:r>
              <a:rPr lang="ko-KR" altLang="en-US" sz="1200" b="1" dirty="0" smtClean="0"/>
              <a:t>방법</a:t>
            </a:r>
            <a:r>
              <a:rPr lang="en-US" altLang="ko-KR" sz="1200" b="1" dirty="0" smtClean="0"/>
              <a:t>2) </a:t>
            </a:r>
            <a:r>
              <a:rPr lang="en-US" altLang="ko-KR" sz="1200" b="1" dirty="0" err="1" smtClean="0"/>
              <a:t>ppt</a:t>
            </a:r>
            <a:r>
              <a:rPr lang="en-US" altLang="ko-KR" sz="1200" b="1" dirty="0" smtClean="0"/>
              <a:t> </a:t>
            </a:r>
            <a:r>
              <a:rPr lang="ko-KR" altLang="en-US" sz="1200" b="1" dirty="0" smtClean="0"/>
              <a:t>자료 활용 교육</a:t>
            </a:r>
            <a:endParaRPr lang="en-US" altLang="ko-KR" sz="1200" b="1" dirty="0"/>
          </a:p>
          <a:p>
            <a:r>
              <a:rPr lang="en-US" altLang="ko-KR" sz="1200" b="1" dirty="0" smtClean="0"/>
              <a:t>2</a:t>
            </a:r>
            <a:r>
              <a:rPr lang="ko-KR" altLang="en-US" sz="1200" b="1" dirty="0" smtClean="0"/>
              <a:t>번 안내자료인 </a:t>
            </a:r>
            <a:r>
              <a:rPr lang="en-US" altLang="ko-KR" sz="1200" b="1" dirty="0" err="1" smtClean="0"/>
              <a:t>ppt</a:t>
            </a:r>
            <a:r>
              <a:rPr lang="en-US" altLang="ko-KR" sz="1200" b="1" dirty="0" smtClean="0"/>
              <a:t> </a:t>
            </a:r>
            <a:r>
              <a:rPr lang="ko-KR" altLang="en-US" sz="1200" b="1" dirty="0" smtClean="0"/>
              <a:t>다운로드 받아 교육 진행합니다</a:t>
            </a:r>
            <a:r>
              <a:rPr lang="en-US" altLang="ko-KR" sz="1200" b="1" dirty="0" smtClean="0"/>
              <a:t>.</a:t>
            </a:r>
          </a:p>
        </p:txBody>
      </p:sp>
      <p:sp>
        <p:nvSpPr>
          <p:cNvPr id="2" name="순서도: 처리 1"/>
          <p:cNvSpPr/>
          <p:nvPr/>
        </p:nvSpPr>
        <p:spPr>
          <a:xfrm>
            <a:off x="2165508" y="2960611"/>
            <a:ext cx="288032" cy="288032"/>
          </a:xfrm>
          <a:prstGeom prst="flowChartProcess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b="1" dirty="0" smtClean="0"/>
              <a:t>1</a:t>
            </a:r>
            <a:endParaRPr lang="ko-KR" altLang="en-US" b="1" dirty="0"/>
          </a:p>
        </p:txBody>
      </p:sp>
      <p:sp>
        <p:nvSpPr>
          <p:cNvPr id="9" name="순서도: 처리 8"/>
          <p:cNvSpPr/>
          <p:nvPr/>
        </p:nvSpPr>
        <p:spPr>
          <a:xfrm>
            <a:off x="5436096" y="2960611"/>
            <a:ext cx="288032" cy="288032"/>
          </a:xfrm>
          <a:prstGeom prst="flowChartProcess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2</a:t>
            </a:r>
            <a:endParaRPr lang="ko-KR" altLang="en-US" b="1" dirty="0"/>
          </a:p>
        </p:txBody>
      </p:sp>
    </p:spTree>
    <p:extLst>
      <p:ext uri="{BB962C8B-B14F-4D97-AF65-F5344CB8AC3E}">
        <p14:creationId xmlns:p14="http://schemas.microsoft.com/office/powerpoint/2010/main" val="75602472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467544" y="476672"/>
            <a:ext cx="813690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ko-KR" altLang="en-US" sz="2000" b="1" dirty="0">
                <a:solidFill>
                  <a:srgbClr val="0000FF"/>
                </a:solidFill>
              </a:rPr>
              <a:t>□ </a:t>
            </a:r>
            <a:r>
              <a:rPr lang="ko-KR" altLang="en-US" sz="2000" b="1" dirty="0" smtClean="0">
                <a:solidFill>
                  <a:srgbClr val="0000FF"/>
                </a:solidFill>
              </a:rPr>
              <a:t>중앙아동보호전문기관 홈페이지</a:t>
            </a:r>
            <a:r>
              <a:rPr lang="en-US" altLang="ko-KR" sz="2000" b="1" dirty="0" smtClean="0">
                <a:solidFill>
                  <a:srgbClr val="0000FF"/>
                </a:solidFill>
              </a:rPr>
              <a:t>(http://www.korea1391.go.kr)</a:t>
            </a:r>
            <a:endParaRPr lang="ko-KR" altLang="en-US" sz="2000" b="1" dirty="0">
              <a:solidFill>
                <a:srgbClr val="0000FF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83568" y="940078"/>
            <a:ext cx="42484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smtClean="0"/>
              <a:t>○ 아동학대 신고의무자 </a:t>
            </a:r>
            <a:r>
              <a:rPr lang="ko-KR" altLang="en-US" b="1" smtClean="0"/>
              <a:t>교육 결과보고</a:t>
            </a:r>
            <a:endParaRPr lang="ko-KR" altLang="en-US" b="1" dirty="0"/>
          </a:p>
        </p:txBody>
      </p:sp>
      <p:pic>
        <p:nvPicPr>
          <p:cNvPr id="13315" name="Picture 3" descr="C:\Users\ok\Desktop\결과보고서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477428"/>
            <a:ext cx="6257566" cy="29220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모서리가 둥근 사각형 설명선 7"/>
          <p:cNvSpPr/>
          <p:nvPr/>
        </p:nvSpPr>
        <p:spPr>
          <a:xfrm>
            <a:off x="5148064" y="3463390"/>
            <a:ext cx="3312368" cy="1693802"/>
          </a:xfrm>
          <a:prstGeom prst="wedgeRoundRectCallout">
            <a:avLst>
              <a:gd name="adj1" fmla="val -63499"/>
              <a:gd name="adj2" fmla="val -50069"/>
              <a:gd name="adj3" fmla="val 16667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ko-KR" altLang="en-US" sz="1200" b="1" dirty="0" smtClean="0"/>
              <a:t>중앙아동보호전문기관 자료 활용하여 교육 진행한 경우</a:t>
            </a:r>
            <a:r>
              <a:rPr lang="en-US" altLang="ko-KR" sz="1200" b="1" dirty="0" smtClean="0"/>
              <a:t>, </a:t>
            </a:r>
            <a:r>
              <a:rPr lang="ko-KR" altLang="en-US" sz="1200" b="1" dirty="0" err="1" smtClean="0"/>
              <a:t>이수증</a:t>
            </a:r>
            <a:r>
              <a:rPr lang="ko-KR" altLang="en-US" sz="1200" b="1" dirty="0" smtClean="0"/>
              <a:t> 발급되지 않습니다</a:t>
            </a:r>
            <a:r>
              <a:rPr lang="en-US" altLang="ko-KR" sz="1200" b="1" dirty="0" smtClean="0"/>
              <a:t>.</a:t>
            </a:r>
          </a:p>
          <a:p>
            <a:endParaRPr lang="en-US" altLang="ko-KR" sz="1200" b="1" dirty="0"/>
          </a:p>
          <a:p>
            <a:r>
              <a:rPr lang="ko-KR" altLang="en-US" sz="1200" b="1" dirty="0" smtClean="0"/>
              <a:t>대신 첨부되어있는 </a:t>
            </a:r>
            <a:r>
              <a:rPr lang="en-US" altLang="ko-KR" sz="1200" b="1" dirty="0" smtClean="0"/>
              <a:t>‘</a:t>
            </a:r>
            <a:r>
              <a:rPr lang="ko-KR" altLang="en-US" sz="1200" b="1" dirty="0" smtClean="0"/>
              <a:t>결과보고서</a:t>
            </a:r>
            <a:r>
              <a:rPr lang="en-US" altLang="ko-KR" sz="1200" b="1" dirty="0" smtClean="0"/>
              <a:t>’ </a:t>
            </a:r>
            <a:r>
              <a:rPr lang="ko-KR" altLang="en-US" sz="1200" b="1" dirty="0" smtClean="0"/>
              <a:t>다운로드 받아 작성하고</a:t>
            </a:r>
            <a:r>
              <a:rPr lang="en-US" altLang="ko-KR" sz="1200" b="1" dirty="0" smtClean="0"/>
              <a:t>,</a:t>
            </a:r>
            <a:r>
              <a:rPr lang="ko-KR" altLang="en-US" sz="1200" b="1" dirty="0" smtClean="0"/>
              <a:t>교육 받고 있는 사진과 교육 참석자 서명을 첨부하여 제출합니다</a:t>
            </a:r>
            <a:r>
              <a:rPr lang="en-US" altLang="ko-KR" sz="1200" b="1" dirty="0" smtClean="0"/>
              <a:t>.</a:t>
            </a:r>
          </a:p>
        </p:txBody>
      </p:sp>
      <p:sp>
        <p:nvSpPr>
          <p:cNvPr id="10" name="직사각형 9"/>
          <p:cNvSpPr/>
          <p:nvPr/>
        </p:nvSpPr>
        <p:spPr>
          <a:xfrm>
            <a:off x="971600" y="5445224"/>
            <a:ext cx="7200800" cy="108012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b="1" dirty="0" smtClean="0"/>
              <a:t>작성한 결과보고서는 출력하여 보관하고 있다가</a:t>
            </a:r>
            <a:endParaRPr lang="en-US" altLang="ko-KR" b="1" dirty="0" smtClean="0"/>
          </a:p>
          <a:p>
            <a:pPr algn="ctr"/>
            <a:r>
              <a:rPr lang="ko-KR" altLang="en-US" b="1" dirty="0" smtClean="0"/>
              <a:t>아동학대 신고의무자 교육 결과보고서를 제출하라는 공문이 오면</a:t>
            </a:r>
            <a:endParaRPr lang="en-US" altLang="ko-KR" b="1" dirty="0" smtClean="0"/>
          </a:p>
          <a:p>
            <a:pPr algn="ctr"/>
            <a:r>
              <a:rPr lang="ko-KR" altLang="en-US" b="1" dirty="0" smtClean="0"/>
              <a:t>공문 </a:t>
            </a:r>
            <a:r>
              <a:rPr lang="ko-KR" altLang="en-US" b="1" dirty="0" err="1" smtClean="0"/>
              <a:t>발신처로</a:t>
            </a:r>
            <a:r>
              <a:rPr lang="ko-KR" altLang="en-US" b="1" dirty="0" smtClean="0"/>
              <a:t> 제출</a:t>
            </a:r>
            <a:endParaRPr lang="ko-KR" altLang="en-US" b="1" dirty="0"/>
          </a:p>
        </p:txBody>
      </p:sp>
    </p:spTree>
    <p:extLst>
      <p:ext uri="{BB962C8B-B14F-4D97-AF65-F5344CB8AC3E}">
        <p14:creationId xmlns:p14="http://schemas.microsoft.com/office/powerpoint/2010/main" val="241134657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98118" y="980728"/>
            <a:ext cx="554461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3000" b="1" dirty="0" smtClean="0"/>
              <a:t>5) </a:t>
            </a:r>
            <a:r>
              <a:rPr lang="ko-KR" altLang="en-US" sz="3000" b="1" dirty="0" smtClean="0"/>
              <a:t>국가평생학습포털 </a:t>
            </a:r>
            <a:r>
              <a:rPr lang="ko-KR" altLang="en-US" sz="3000" b="1" dirty="0" err="1" smtClean="0"/>
              <a:t>늘배움</a:t>
            </a:r>
            <a:endParaRPr lang="en-US" altLang="ko-KR" sz="3000" b="1" dirty="0" smtClean="0"/>
          </a:p>
          <a:p>
            <a:pPr algn="ctr"/>
            <a:r>
              <a:rPr lang="en-US" altLang="ko-KR" sz="3000" b="1" dirty="0" smtClean="0"/>
              <a:t>(www.lifelongedu.go.kr)</a:t>
            </a:r>
            <a:endParaRPr lang="ko-KR" altLang="en-US" sz="3000" b="1" dirty="0"/>
          </a:p>
        </p:txBody>
      </p:sp>
      <p:sp>
        <p:nvSpPr>
          <p:cNvPr id="9" name="직사각형 8"/>
          <p:cNvSpPr/>
          <p:nvPr/>
        </p:nvSpPr>
        <p:spPr>
          <a:xfrm>
            <a:off x="1066186" y="2544867"/>
            <a:ext cx="6984776" cy="21082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ko-KR" altLang="en-US" sz="1300" dirty="0" err="1"/>
              <a:t>ㅇ</a:t>
            </a:r>
            <a:r>
              <a:rPr lang="ko-KR" altLang="en-US" sz="1300" dirty="0"/>
              <a:t>　</a:t>
            </a:r>
            <a:r>
              <a:rPr lang="ko-KR" altLang="en-US" sz="1300" dirty="0" err="1"/>
              <a:t>영상명</a:t>
            </a:r>
            <a:r>
              <a:rPr lang="ko-KR" altLang="en-US" sz="1300" dirty="0"/>
              <a:t> </a:t>
            </a:r>
            <a:r>
              <a:rPr lang="en-US" altLang="ko-KR" sz="1300" dirty="0"/>
              <a:t>: </a:t>
            </a:r>
            <a:r>
              <a:rPr lang="ko-KR" altLang="en-US" sz="1300" dirty="0" smtClean="0"/>
              <a:t>아동학대 신고의무자 교육 영상 </a:t>
            </a:r>
            <a:r>
              <a:rPr lang="en-US" altLang="ko-KR" sz="1300" dirty="0"/>
              <a:t>(</a:t>
            </a:r>
            <a:r>
              <a:rPr lang="ko-KR" altLang="en-US" sz="1300" dirty="0"/>
              <a:t>재생시간 </a:t>
            </a:r>
            <a:r>
              <a:rPr lang="en-US" altLang="ko-KR" sz="1300" dirty="0"/>
              <a:t>60</a:t>
            </a:r>
            <a:r>
              <a:rPr lang="ko-KR" altLang="en-US" sz="1300" dirty="0"/>
              <a:t>분</a:t>
            </a:r>
            <a:r>
              <a:rPr lang="en-US" altLang="ko-KR" sz="1300" dirty="0"/>
              <a:t>, </a:t>
            </a:r>
            <a:r>
              <a:rPr lang="ko-KR" altLang="en-US" sz="1300" dirty="0"/>
              <a:t>인정시간 </a:t>
            </a:r>
            <a:r>
              <a:rPr lang="en-US" altLang="ko-KR" sz="1300" dirty="0"/>
              <a:t>1</a:t>
            </a:r>
            <a:r>
              <a:rPr lang="ko-KR" altLang="en-US" sz="1300" dirty="0"/>
              <a:t>시간</a:t>
            </a:r>
            <a:r>
              <a:rPr lang="en-US" altLang="ko-KR" sz="1300" dirty="0" smtClean="0"/>
              <a:t>)</a:t>
            </a:r>
          </a:p>
          <a:p>
            <a:pPr fontAlgn="base"/>
            <a:endParaRPr lang="en-US" altLang="ko-KR" sz="1300" dirty="0"/>
          </a:p>
          <a:p>
            <a:pPr fontAlgn="base"/>
            <a:endParaRPr lang="en-US" altLang="ko-KR" sz="1300" dirty="0"/>
          </a:p>
          <a:p>
            <a:pPr fontAlgn="base"/>
            <a:endParaRPr lang="en-US" altLang="ko-KR" sz="1300" dirty="0" smtClean="0"/>
          </a:p>
          <a:p>
            <a:pPr fontAlgn="base"/>
            <a:endParaRPr lang="en-US" altLang="ko-KR" sz="1300" dirty="0"/>
          </a:p>
          <a:p>
            <a:pPr fontAlgn="base"/>
            <a:endParaRPr lang="en-US" altLang="ko-KR" sz="1300" dirty="0" smtClean="0"/>
          </a:p>
          <a:p>
            <a:pPr fontAlgn="base"/>
            <a:endParaRPr lang="en-US" altLang="ko-KR" sz="1300" dirty="0"/>
          </a:p>
          <a:p>
            <a:pPr fontAlgn="base"/>
            <a:endParaRPr lang="en-US" altLang="ko-KR" sz="1300" dirty="0" smtClean="0"/>
          </a:p>
          <a:p>
            <a:pPr fontAlgn="base"/>
            <a:endParaRPr lang="en-US" altLang="ko-KR" sz="1300" dirty="0" smtClean="0"/>
          </a:p>
          <a:p>
            <a:pPr fontAlgn="base"/>
            <a:r>
              <a:rPr lang="ko-KR" altLang="en-US" sz="1400" dirty="0" smtClean="0"/>
              <a:t>   * </a:t>
            </a:r>
            <a:r>
              <a:rPr lang="ko-KR" altLang="en-US" sz="1400" dirty="0"/>
              <a:t>신고의무자 </a:t>
            </a:r>
            <a:r>
              <a:rPr lang="ko-KR" altLang="en-US" sz="1400" dirty="0" smtClean="0"/>
              <a:t>또는 예방교육 </a:t>
            </a:r>
            <a:r>
              <a:rPr lang="en-US" altLang="ko-KR" sz="1400" dirty="0" smtClean="0"/>
              <a:t>1</a:t>
            </a:r>
            <a:r>
              <a:rPr lang="ko-KR" altLang="en-US" sz="1400" dirty="0" smtClean="0"/>
              <a:t>시간 </a:t>
            </a:r>
            <a:r>
              <a:rPr lang="ko-KR" altLang="en-US" sz="1400" dirty="0"/>
              <a:t>실적 인정 </a:t>
            </a:r>
          </a:p>
        </p:txBody>
      </p:sp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96187926"/>
              </p:ext>
            </p:extLst>
          </p:nvPr>
        </p:nvGraphicFramePr>
        <p:xfrm>
          <a:off x="1210202" y="2921865"/>
          <a:ext cx="6720716" cy="1328558"/>
        </p:xfrm>
        <a:graphic>
          <a:graphicData uri="http://schemas.openxmlformats.org/drawingml/2006/table">
            <a:tbl>
              <a:tblPr/>
              <a:tblGrid>
                <a:gridCol w="247271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248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328558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3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en-US" altLang="ko-KR" sz="1300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- 1</a:t>
                      </a:r>
                      <a:r>
                        <a:rPr lang="ko-KR" altLang="en-US" sz="1300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차시</a:t>
                      </a:r>
                      <a:r>
                        <a:rPr lang="ko-KR" altLang="en-US" sz="13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300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아동학대란</a:t>
                      </a:r>
                      <a:r>
                        <a:rPr lang="en-US" altLang="ko-KR" sz="1300" kern="0" spc="0" baseline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300" kern="0" spc="0" baseline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무엇일까요</a:t>
                      </a:r>
                      <a:r>
                        <a:rPr lang="en-US" altLang="ko-KR" sz="1300" kern="0" spc="0" baseline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?(13</a:t>
                      </a:r>
                      <a:r>
                        <a:rPr lang="ko-KR" altLang="en-US" sz="1300" kern="0" spc="0" baseline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분</a:t>
                      </a:r>
                      <a:r>
                        <a:rPr lang="en-US" altLang="ko-KR" sz="1300" kern="0" spc="0" baseline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en-US" altLang="ko-KR" sz="1300" kern="0" spc="0" dirty="0" smtClean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lvl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en-US" altLang="ko-KR" sz="1300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- 2</a:t>
                      </a:r>
                      <a:r>
                        <a:rPr lang="ko-KR" altLang="en-US" sz="1300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차시</a:t>
                      </a:r>
                      <a:r>
                        <a:rPr lang="ko-KR" altLang="en-US" sz="13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300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아동을 보호하기 위한 법</a:t>
                      </a:r>
                      <a:r>
                        <a:rPr lang="en-US" altLang="ko-KR" sz="1300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(17</a:t>
                      </a:r>
                      <a:r>
                        <a:rPr lang="ko-KR" altLang="en-US" sz="1300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분</a:t>
                      </a:r>
                      <a:r>
                        <a:rPr lang="en-US" altLang="ko-KR" sz="1300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13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lvl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/>
                        <a:buNone/>
                      </a:pPr>
                      <a:r>
                        <a:rPr lang="en-US" altLang="ko-KR" sz="1300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- 3</a:t>
                      </a:r>
                      <a:r>
                        <a:rPr lang="ko-KR" altLang="en-US" sz="1300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차시</a:t>
                      </a:r>
                      <a:r>
                        <a:rPr lang="ko-KR" altLang="en-US" sz="13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300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아동학대를 발견했다면</a:t>
                      </a:r>
                      <a:r>
                        <a:rPr lang="en-US" altLang="ko-KR" sz="1300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?(16</a:t>
                      </a:r>
                      <a:r>
                        <a:rPr lang="ko-KR" altLang="en-US" sz="1300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분</a:t>
                      </a:r>
                      <a:r>
                        <a:rPr lang="en-US" altLang="ko-KR" sz="1300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13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lvl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/>
                        <a:buNone/>
                      </a:pPr>
                      <a:r>
                        <a:rPr lang="en-US" altLang="ko-KR" sz="1300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- 4</a:t>
                      </a:r>
                      <a:r>
                        <a:rPr lang="ko-KR" altLang="en-US" sz="1300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차시</a:t>
                      </a:r>
                      <a:r>
                        <a:rPr lang="ko-KR" altLang="en-US" sz="13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300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아동학대 신고 이후 무엇이 달라질까요</a:t>
                      </a:r>
                      <a:r>
                        <a:rPr lang="en-US" altLang="ko-KR" sz="1300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?(14</a:t>
                      </a:r>
                      <a:r>
                        <a:rPr lang="ko-KR" altLang="en-US" sz="1300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분</a:t>
                      </a:r>
                      <a:r>
                        <a:rPr lang="en-US" altLang="ko-KR" sz="1300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13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5" name="Picture 2" descr="ê³¼ì ëª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9632" y="2948717"/>
            <a:ext cx="2366510" cy="124226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99156221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" y="1504404"/>
            <a:ext cx="8077200" cy="468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직사각형 2"/>
          <p:cNvSpPr/>
          <p:nvPr/>
        </p:nvSpPr>
        <p:spPr>
          <a:xfrm>
            <a:off x="467544" y="476672"/>
            <a:ext cx="842493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ko-KR" altLang="en-US" sz="2000" b="1" dirty="0">
                <a:solidFill>
                  <a:srgbClr val="0000FF"/>
                </a:solidFill>
              </a:rPr>
              <a:t>□ </a:t>
            </a:r>
            <a:r>
              <a:rPr lang="ko-KR" altLang="en-US" sz="2000" b="1" dirty="0" smtClean="0">
                <a:solidFill>
                  <a:srgbClr val="0000FF"/>
                </a:solidFill>
              </a:rPr>
              <a:t>국가평생학습포털 </a:t>
            </a:r>
            <a:r>
              <a:rPr lang="ko-KR" altLang="en-US" sz="2000" b="1" dirty="0" err="1" smtClean="0">
                <a:solidFill>
                  <a:srgbClr val="0000FF"/>
                </a:solidFill>
              </a:rPr>
              <a:t>늘배움</a:t>
            </a:r>
            <a:r>
              <a:rPr lang="en-US" altLang="ko-KR" sz="2000" b="1" dirty="0" smtClean="0">
                <a:solidFill>
                  <a:srgbClr val="0000FF"/>
                </a:solidFill>
              </a:rPr>
              <a:t>(</a:t>
            </a:r>
            <a:r>
              <a:rPr lang="en-US" altLang="ko-KR" sz="2000" b="1" dirty="0" smtClean="0">
                <a:solidFill>
                  <a:srgbClr val="0000FF"/>
                </a:solidFill>
                <a:hlinkClick r:id="rId3"/>
              </a:rPr>
              <a:t>www.lifelongedu.go.kr</a:t>
            </a:r>
            <a:r>
              <a:rPr lang="en-US" altLang="ko-KR" sz="2000" b="1" dirty="0" smtClean="0">
                <a:solidFill>
                  <a:srgbClr val="0000FF"/>
                </a:solidFill>
              </a:rPr>
              <a:t> </a:t>
            </a:r>
            <a:r>
              <a:rPr lang="ko-KR" altLang="en-US" sz="2000" b="1" dirty="0" smtClean="0">
                <a:solidFill>
                  <a:srgbClr val="0000FF"/>
                </a:solidFill>
              </a:rPr>
              <a:t>또는 </a:t>
            </a:r>
            <a:r>
              <a:rPr lang="ko-KR" altLang="en-US" sz="2000" b="1" dirty="0" err="1" smtClean="0">
                <a:solidFill>
                  <a:srgbClr val="0000FF"/>
                </a:solidFill>
              </a:rPr>
              <a:t>모바일앱</a:t>
            </a:r>
            <a:r>
              <a:rPr lang="en-US" altLang="ko-KR" sz="2000" b="1" dirty="0" smtClean="0">
                <a:solidFill>
                  <a:srgbClr val="0000FF"/>
                </a:solidFill>
              </a:rPr>
              <a:t>)</a:t>
            </a:r>
            <a:endParaRPr lang="ko-KR" altLang="en-US" sz="2000" b="1" dirty="0">
              <a:solidFill>
                <a:srgbClr val="0000FF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83568" y="940078"/>
            <a:ext cx="27003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smtClean="0"/>
              <a:t>○ 회원가입 후 로그인</a:t>
            </a:r>
            <a:endParaRPr lang="ko-KR" altLang="en-US" b="1" dirty="0"/>
          </a:p>
        </p:txBody>
      </p:sp>
      <p:sp>
        <p:nvSpPr>
          <p:cNvPr id="5" name="직사각형 4"/>
          <p:cNvSpPr/>
          <p:nvPr/>
        </p:nvSpPr>
        <p:spPr>
          <a:xfrm>
            <a:off x="1907704" y="5229200"/>
            <a:ext cx="5256584" cy="72008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모서리가 둥근 사각형 설명선 5"/>
          <p:cNvSpPr/>
          <p:nvPr/>
        </p:nvSpPr>
        <p:spPr>
          <a:xfrm>
            <a:off x="395536" y="4437112"/>
            <a:ext cx="2736304" cy="565506"/>
          </a:xfrm>
          <a:prstGeom prst="wedgeRoundRectCallout">
            <a:avLst>
              <a:gd name="adj1" fmla="val 37028"/>
              <a:gd name="adj2" fmla="val 98561"/>
              <a:gd name="adj3" fmla="val 16667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ko-KR" altLang="en-US" sz="1200" b="1" dirty="0" err="1" smtClean="0"/>
              <a:t>네이버</a:t>
            </a:r>
            <a:r>
              <a:rPr lang="en-US" altLang="ko-KR" sz="1200" b="1" dirty="0" smtClean="0"/>
              <a:t>, </a:t>
            </a:r>
            <a:r>
              <a:rPr lang="ko-KR" altLang="en-US" sz="1200" b="1" dirty="0" smtClean="0"/>
              <a:t>카카오</a:t>
            </a:r>
            <a:r>
              <a:rPr lang="en-US" altLang="ko-KR" sz="1200" b="1" dirty="0" smtClean="0"/>
              <a:t>, </a:t>
            </a:r>
            <a:r>
              <a:rPr lang="ko-KR" altLang="en-US" sz="1200" b="1" dirty="0" err="1" smtClean="0"/>
              <a:t>구글</a:t>
            </a:r>
            <a:r>
              <a:rPr lang="ko-KR" altLang="en-US" sz="1200" b="1" dirty="0" smtClean="0"/>
              <a:t> 계정을 통하여 간편하게 로그인 할 수 있습니다</a:t>
            </a:r>
            <a:r>
              <a:rPr lang="en-US" altLang="ko-KR" sz="1200" b="1" dirty="0" smtClean="0"/>
              <a:t>.</a:t>
            </a:r>
            <a:endParaRPr lang="ko-KR" altLang="en-US" sz="1200" b="1" dirty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83568" y="940078"/>
            <a:ext cx="38164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smtClean="0"/>
              <a:t>○ 아동학대 신고의무자 교육 검색</a:t>
            </a:r>
            <a:endParaRPr lang="ko-KR" altLang="en-US" b="1" dirty="0"/>
          </a:p>
        </p:txBody>
      </p:sp>
      <p:sp>
        <p:nvSpPr>
          <p:cNvPr id="3" name="직사각형 2"/>
          <p:cNvSpPr/>
          <p:nvPr/>
        </p:nvSpPr>
        <p:spPr>
          <a:xfrm>
            <a:off x="467544" y="476672"/>
            <a:ext cx="842493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ko-KR" altLang="en-US" sz="2000" b="1" dirty="0">
                <a:solidFill>
                  <a:srgbClr val="0000FF"/>
                </a:solidFill>
              </a:rPr>
              <a:t>□ </a:t>
            </a:r>
            <a:r>
              <a:rPr lang="ko-KR" altLang="en-US" sz="2000" b="1" dirty="0" smtClean="0">
                <a:solidFill>
                  <a:srgbClr val="0000FF"/>
                </a:solidFill>
              </a:rPr>
              <a:t>국가평생학습포털 </a:t>
            </a:r>
            <a:r>
              <a:rPr lang="ko-KR" altLang="en-US" sz="2000" b="1" dirty="0" err="1" smtClean="0">
                <a:solidFill>
                  <a:srgbClr val="0000FF"/>
                </a:solidFill>
              </a:rPr>
              <a:t>늘배움</a:t>
            </a:r>
            <a:r>
              <a:rPr lang="en-US" altLang="ko-KR" sz="2000" b="1" dirty="0" smtClean="0">
                <a:solidFill>
                  <a:srgbClr val="0000FF"/>
                </a:solidFill>
              </a:rPr>
              <a:t>(</a:t>
            </a:r>
            <a:r>
              <a:rPr lang="en-US" altLang="ko-KR" sz="2000" b="1" dirty="0" smtClean="0">
                <a:solidFill>
                  <a:srgbClr val="0000FF"/>
                </a:solidFill>
                <a:hlinkClick r:id="rId2"/>
              </a:rPr>
              <a:t>www.lifelongedu.go.kr</a:t>
            </a:r>
            <a:r>
              <a:rPr lang="en-US" altLang="ko-KR" sz="2000" b="1" dirty="0" smtClean="0">
                <a:solidFill>
                  <a:srgbClr val="0000FF"/>
                </a:solidFill>
              </a:rPr>
              <a:t> </a:t>
            </a:r>
            <a:r>
              <a:rPr lang="ko-KR" altLang="en-US" sz="2000" b="1" dirty="0" smtClean="0">
                <a:solidFill>
                  <a:srgbClr val="0000FF"/>
                </a:solidFill>
              </a:rPr>
              <a:t>또는 </a:t>
            </a:r>
            <a:r>
              <a:rPr lang="ko-KR" altLang="en-US" sz="2000" b="1" dirty="0" err="1" smtClean="0">
                <a:solidFill>
                  <a:srgbClr val="0000FF"/>
                </a:solidFill>
              </a:rPr>
              <a:t>모바일앱</a:t>
            </a:r>
            <a:r>
              <a:rPr lang="en-US" altLang="ko-KR" sz="2000" b="1" dirty="0" smtClean="0">
                <a:solidFill>
                  <a:srgbClr val="0000FF"/>
                </a:solidFill>
              </a:rPr>
              <a:t>)</a:t>
            </a:r>
            <a:endParaRPr lang="ko-KR" altLang="en-US" sz="2000" b="1" dirty="0">
              <a:solidFill>
                <a:srgbClr val="0000FF"/>
              </a:solidFill>
            </a:endParaRPr>
          </a:p>
        </p:txBody>
      </p:sp>
      <p:pic>
        <p:nvPicPr>
          <p:cNvPr id="4608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3400" y="1447800"/>
            <a:ext cx="8077200" cy="5149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직사각형 4"/>
          <p:cNvSpPr/>
          <p:nvPr/>
        </p:nvSpPr>
        <p:spPr>
          <a:xfrm>
            <a:off x="689744" y="1515120"/>
            <a:ext cx="897756" cy="44068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모서리가 둥근 사각형 설명선 5"/>
          <p:cNvSpPr/>
          <p:nvPr/>
        </p:nvSpPr>
        <p:spPr>
          <a:xfrm>
            <a:off x="1187624" y="2060848"/>
            <a:ext cx="2736304" cy="565506"/>
          </a:xfrm>
          <a:prstGeom prst="wedgeRoundRectCallout">
            <a:avLst>
              <a:gd name="adj1" fmla="val -38161"/>
              <a:gd name="adj2" fmla="val -85593"/>
              <a:gd name="adj3" fmla="val 16667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ko-KR" altLang="en-US" sz="1200" b="1" dirty="0" err="1" smtClean="0"/>
              <a:t>검색창에</a:t>
            </a:r>
            <a:r>
              <a:rPr lang="ko-KR" altLang="en-US" sz="1200" b="1" dirty="0" smtClean="0"/>
              <a:t> </a:t>
            </a:r>
            <a:r>
              <a:rPr lang="en-US" altLang="ko-KR" sz="1200" b="1" dirty="0" smtClean="0"/>
              <a:t>“</a:t>
            </a:r>
            <a:r>
              <a:rPr lang="ko-KR" altLang="en-US" sz="1200" b="1" dirty="0" smtClean="0"/>
              <a:t>아동학대</a:t>
            </a:r>
            <a:r>
              <a:rPr lang="en-US" altLang="ko-KR" sz="1200" b="1" dirty="0" smtClean="0"/>
              <a:t>”</a:t>
            </a:r>
            <a:r>
              <a:rPr lang="ko-KR" altLang="en-US" sz="1200" b="1" dirty="0" smtClean="0"/>
              <a:t>를 검색합니다</a:t>
            </a:r>
            <a:r>
              <a:rPr lang="en-US" altLang="ko-KR" sz="1200" b="1" dirty="0" smtClean="0"/>
              <a:t>.</a:t>
            </a:r>
            <a:endParaRPr lang="ko-KR" altLang="en-US" sz="1200" b="1" dirty="0"/>
          </a:p>
        </p:txBody>
      </p:sp>
      <p:sp>
        <p:nvSpPr>
          <p:cNvPr id="7" name="직사각형 6"/>
          <p:cNvSpPr/>
          <p:nvPr/>
        </p:nvSpPr>
        <p:spPr>
          <a:xfrm>
            <a:off x="2981796" y="6210920"/>
            <a:ext cx="1133004" cy="40578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모서리가 둥근 사각형 설명선 8"/>
          <p:cNvSpPr/>
          <p:nvPr/>
        </p:nvSpPr>
        <p:spPr>
          <a:xfrm>
            <a:off x="4432176" y="5987380"/>
            <a:ext cx="2880320" cy="565506"/>
          </a:xfrm>
          <a:prstGeom prst="wedgeRoundRectCallout">
            <a:avLst>
              <a:gd name="adj1" fmla="val -62760"/>
              <a:gd name="adj2" fmla="val 24450"/>
              <a:gd name="adj3" fmla="val 16667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ko-KR" altLang="en-US" sz="1200" b="1" dirty="0" smtClean="0"/>
              <a:t>보건복지부에서 제공하는 </a:t>
            </a:r>
            <a:r>
              <a:rPr lang="en-US" altLang="ko-KR" sz="1200" b="1" dirty="0" smtClean="0"/>
              <a:t>“</a:t>
            </a:r>
            <a:r>
              <a:rPr lang="ko-KR" altLang="en-US" sz="1200" b="1" dirty="0" smtClean="0"/>
              <a:t>아동학대 신고의무자 교육 영상</a:t>
            </a:r>
            <a:r>
              <a:rPr lang="en-US" altLang="ko-KR" sz="1200" b="1" dirty="0" smtClean="0"/>
              <a:t>”</a:t>
            </a:r>
            <a:r>
              <a:rPr lang="ko-KR" altLang="en-US" sz="1200" b="1" dirty="0" smtClean="0"/>
              <a:t>을 클릭합니다</a:t>
            </a:r>
            <a:r>
              <a:rPr lang="en-US" altLang="ko-KR" sz="1200" b="1" dirty="0" smtClean="0"/>
              <a:t>.</a:t>
            </a:r>
            <a:endParaRPr lang="ko-KR" altLang="en-US" sz="1200" b="1" dirty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43025" y="4233788"/>
            <a:ext cx="6457950" cy="209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683568" y="940078"/>
            <a:ext cx="47525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smtClean="0"/>
              <a:t>○ 아동학대 신고의무자 </a:t>
            </a:r>
            <a:r>
              <a:rPr lang="ko-KR" altLang="en-US" b="1" smtClean="0"/>
              <a:t>교육 수강하기</a:t>
            </a:r>
            <a:endParaRPr lang="ko-KR" altLang="en-US" b="1" dirty="0"/>
          </a:p>
        </p:txBody>
      </p:sp>
      <p:sp>
        <p:nvSpPr>
          <p:cNvPr id="4" name="직사각형 3"/>
          <p:cNvSpPr/>
          <p:nvPr/>
        </p:nvSpPr>
        <p:spPr>
          <a:xfrm>
            <a:off x="467544" y="476672"/>
            <a:ext cx="842493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ko-KR" altLang="en-US" sz="2000" b="1" dirty="0">
                <a:solidFill>
                  <a:srgbClr val="0000FF"/>
                </a:solidFill>
              </a:rPr>
              <a:t>□ </a:t>
            </a:r>
            <a:r>
              <a:rPr lang="ko-KR" altLang="en-US" sz="2000" b="1" dirty="0" smtClean="0">
                <a:solidFill>
                  <a:srgbClr val="0000FF"/>
                </a:solidFill>
              </a:rPr>
              <a:t>국가평생학습포털 </a:t>
            </a:r>
            <a:r>
              <a:rPr lang="ko-KR" altLang="en-US" sz="2000" b="1" dirty="0" err="1" smtClean="0">
                <a:solidFill>
                  <a:srgbClr val="0000FF"/>
                </a:solidFill>
              </a:rPr>
              <a:t>늘배움</a:t>
            </a:r>
            <a:r>
              <a:rPr lang="en-US" altLang="ko-KR" sz="2000" b="1" dirty="0" smtClean="0">
                <a:solidFill>
                  <a:srgbClr val="0000FF"/>
                </a:solidFill>
              </a:rPr>
              <a:t>(</a:t>
            </a:r>
            <a:r>
              <a:rPr lang="en-US" altLang="ko-KR" sz="2000" b="1" dirty="0" smtClean="0">
                <a:solidFill>
                  <a:srgbClr val="0000FF"/>
                </a:solidFill>
                <a:hlinkClick r:id="rId3"/>
              </a:rPr>
              <a:t>www.lifelongedu.go.kr</a:t>
            </a:r>
            <a:r>
              <a:rPr lang="en-US" altLang="ko-KR" sz="2000" b="1" dirty="0" smtClean="0">
                <a:solidFill>
                  <a:srgbClr val="0000FF"/>
                </a:solidFill>
              </a:rPr>
              <a:t> </a:t>
            </a:r>
            <a:r>
              <a:rPr lang="ko-KR" altLang="en-US" sz="2000" b="1" dirty="0" smtClean="0">
                <a:solidFill>
                  <a:srgbClr val="0000FF"/>
                </a:solidFill>
              </a:rPr>
              <a:t>또는 </a:t>
            </a:r>
            <a:r>
              <a:rPr lang="ko-KR" altLang="en-US" sz="2000" b="1" dirty="0" err="1" smtClean="0">
                <a:solidFill>
                  <a:srgbClr val="0000FF"/>
                </a:solidFill>
              </a:rPr>
              <a:t>모바일앱</a:t>
            </a:r>
            <a:r>
              <a:rPr lang="en-US" altLang="ko-KR" sz="2000" b="1" dirty="0" smtClean="0">
                <a:solidFill>
                  <a:srgbClr val="0000FF"/>
                </a:solidFill>
              </a:rPr>
              <a:t>)</a:t>
            </a:r>
            <a:endParaRPr lang="ko-KR" altLang="en-US" sz="2000" b="1" dirty="0">
              <a:solidFill>
                <a:srgbClr val="0000FF"/>
              </a:solidFill>
            </a:endParaRPr>
          </a:p>
        </p:txBody>
      </p:sp>
      <p:pic>
        <p:nvPicPr>
          <p:cNvPr id="4710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343025" y="1484784"/>
            <a:ext cx="6457950" cy="2638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직사각형 5"/>
          <p:cNvSpPr/>
          <p:nvPr/>
        </p:nvSpPr>
        <p:spPr>
          <a:xfrm>
            <a:off x="4042544" y="3581400"/>
            <a:ext cx="1152128" cy="51688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6696596" y="4584204"/>
            <a:ext cx="1075804" cy="172769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사각형 설명선 7"/>
          <p:cNvSpPr/>
          <p:nvPr/>
        </p:nvSpPr>
        <p:spPr>
          <a:xfrm>
            <a:off x="5508104" y="3429000"/>
            <a:ext cx="3456384" cy="565506"/>
          </a:xfrm>
          <a:prstGeom prst="wedgeRoundRectCallout">
            <a:avLst>
              <a:gd name="adj1" fmla="val -62760"/>
              <a:gd name="adj2" fmla="val 24450"/>
              <a:gd name="adj3" fmla="val 16667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altLang="ko-KR" sz="1200" b="1" dirty="0" smtClean="0"/>
              <a:t>“</a:t>
            </a:r>
            <a:r>
              <a:rPr lang="ko-KR" altLang="en-US" sz="1200" b="1" dirty="0" smtClean="0"/>
              <a:t>학습하기</a:t>
            </a:r>
            <a:r>
              <a:rPr lang="en-US" altLang="ko-KR" sz="1200" b="1" dirty="0" smtClean="0"/>
              <a:t>”</a:t>
            </a:r>
            <a:r>
              <a:rPr lang="ko-KR" altLang="en-US" sz="1200" b="1" dirty="0" smtClean="0"/>
              <a:t>버튼을 클릭하여</a:t>
            </a:r>
            <a:r>
              <a:rPr lang="en-US" altLang="ko-KR" sz="1200" b="1" dirty="0" smtClean="0"/>
              <a:t>, </a:t>
            </a:r>
            <a:r>
              <a:rPr lang="ko-KR" altLang="en-US" sz="1200" b="1" dirty="0" smtClean="0"/>
              <a:t>학습하세요</a:t>
            </a:r>
            <a:r>
              <a:rPr lang="en-US" altLang="ko-KR" sz="1200" b="1" dirty="0" smtClean="0"/>
              <a:t>.</a:t>
            </a:r>
          </a:p>
          <a:p>
            <a:r>
              <a:rPr lang="ko-KR" altLang="en-US" sz="1200" b="1" dirty="0" smtClean="0"/>
              <a:t>최근 들었던 강좌를 </a:t>
            </a:r>
            <a:r>
              <a:rPr lang="en-US" altLang="ko-KR" sz="1200" b="1" dirty="0" smtClean="0"/>
              <a:t>“</a:t>
            </a:r>
            <a:r>
              <a:rPr lang="ko-KR" altLang="en-US" sz="1200" b="1" dirty="0" err="1" smtClean="0"/>
              <a:t>이어듣기</a:t>
            </a:r>
            <a:r>
              <a:rPr lang="en-US" altLang="ko-KR" sz="1200" b="1" dirty="0" smtClean="0"/>
              <a:t>” </a:t>
            </a:r>
            <a:r>
              <a:rPr lang="ko-KR" altLang="en-US" sz="1200" b="1" dirty="0" smtClean="0"/>
              <a:t>할 수 있습니다</a:t>
            </a:r>
            <a:r>
              <a:rPr lang="en-US" altLang="ko-KR" sz="1200" b="1" dirty="0" smtClean="0"/>
              <a:t>.</a:t>
            </a:r>
            <a:endParaRPr lang="ko-KR" altLang="en-US" sz="1200" b="1" dirty="0"/>
          </a:p>
        </p:txBody>
      </p:sp>
      <p:sp>
        <p:nvSpPr>
          <p:cNvPr id="9" name="모서리가 둥근 사각형 설명선 8"/>
          <p:cNvSpPr/>
          <p:nvPr/>
        </p:nvSpPr>
        <p:spPr>
          <a:xfrm>
            <a:off x="3203848" y="5301208"/>
            <a:ext cx="3240360" cy="565506"/>
          </a:xfrm>
          <a:prstGeom prst="wedgeRoundRectCallout">
            <a:avLst>
              <a:gd name="adj1" fmla="val 60699"/>
              <a:gd name="adj2" fmla="val 10975"/>
              <a:gd name="adj3" fmla="val 16667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ko-KR" altLang="en-US" sz="1200" b="1" dirty="0" smtClean="0"/>
              <a:t>수강하고자 하는 강좌의 </a:t>
            </a:r>
            <a:r>
              <a:rPr lang="en-US" altLang="ko-KR" sz="1200" b="1" dirty="0" smtClean="0"/>
              <a:t>“</a:t>
            </a:r>
            <a:r>
              <a:rPr lang="ko-KR" altLang="en-US" sz="1200" b="1" dirty="0" smtClean="0"/>
              <a:t>학습하기</a:t>
            </a:r>
            <a:r>
              <a:rPr lang="en-US" altLang="ko-KR" sz="1200" b="1" dirty="0" smtClean="0"/>
              <a:t>”</a:t>
            </a:r>
            <a:r>
              <a:rPr lang="ko-KR" altLang="en-US" sz="1200" b="1" dirty="0" smtClean="0"/>
              <a:t>버튼을 클릭하여</a:t>
            </a:r>
            <a:r>
              <a:rPr lang="en-US" altLang="ko-KR" sz="1200" b="1" dirty="0" smtClean="0"/>
              <a:t>, </a:t>
            </a:r>
            <a:r>
              <a:rPr lang="ko-KR" altLang="en-US" sz="1200" b="1" dirty="0" smtClean="0"/>
              <a:t>학습하세요</a:t>
            </a:r>
            <a:r>
              <a:rPr lang="en-US" altLang="ko-KR" sz="1200" b="1" dirty="0" smtClean="0"/>
              <a:t>.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1483748"/>
            <a:ext cx="5616624" cy="48001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683568" y="940078"/>
            <a:ext cx="47525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smtClean="0"/>
              <a:t>○ 아동학대 신고의무자 </a:t>
            </a:r>
            <a:r>
              <a:rPr lang="ko-KR" altLang="en-US" b="1" smtClean="0"/>
              <a:t>교육 수강하기</a:t>
            </a:r>
            <a:endParaRPr lang="ko-KR" altLang="en-US" b="1" dirty="0"/>
          </a:p>
        </p:txBody>
      </p:sp>
      <p:sp>
        <p:nvSpPr>
          <p:cNvPr id="4" name="직사각형 3"/>
          <p:cNvSpPr/>
          <p:nvPr/>
        </p:nvSpPr>
        <p:spPr>
          <a:xfrm>
            <a:off x="467544" y="476672"/>
            <a:ext cx="842493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ko-KR" altLang="en-US" sz="2000" b="1" dirty="0">
                <a:solidFill>
                  <a:srgbClr val="0000FF"/>
                </a:solidFill>
              </a:rPr>
              <a:t>□ </a:t>
            </a:r>
            <a:r>
              <a:rPr lang="ko-KR" altLang="en-US" sz="2000" b="1" dirty="0" smtClean="0">
                <a:solidFill>
                  <a:srgbClr val="0000FF"/>
                </a:solidFill>
              </a:rPr>
              <a:t>국가평생학습포털 </a:t>
            </a:r>
            <a:r>
              <a:rPr lang="ko-KR" altLang="en-US" sz="2000" b="1" dirty="0" err="1" smtClean="0">
                <a:solidFill>
                  <a:srgbClr val="0000FF"/>
                </a:solidFill>
              </a:rPr>
              <a:t>늘배움</a:t>
            </a:r>
            <a:r>
              <a:rPr lang="en-US" altLang="ko-KR" sz="2000" b="1" dirty="0" smtClean="0">
                <a:solidFill>
                  <a:srgbClr val="0000FF"/>
                </a:solidFill>
              </a:rPr>
              <a:t>(</a:t>
            </a:r>
            <a:r>
              <a:rPr lang="en-US" altLang="ko-KR" sz="2000" b="1" dirty="0" smtClean="0">
                <a:solidFill>
                  <a:srgbClr val="0000FF"/>
                </a:solidFill>
                <a:hlinkClick r:id="rId3"/>
              </a:rPr>
              <a:t>www.lifelongedu.go.kr</a:t>
            </a:r>
            <a:r>
              <a:rPr lang="en-US" altLang="ko-KR" sz="2000" b="1" dirty="0" smtClean="0">
                <a:solidFill>
                  <a:srgbClr val="0000FF"/>
                </a:solidFill>
              </a:rPr>
              <a:t> </a:t>
            </a:r>
            <a:r>
              <a:rPr lang="ko-KR" altLang="en-US" sz="2000" b="1" dirty="0" smtClean="0">
                <a:solidFill>
                  <a:srgbClr val="0000FF"/>
                </a:solidFill>
              </a:rPr>
              <a:t>또는 </a:t>
            </a:r>
            <a:r>
              <a:rPr lang="ko-KR" altLang="en-US" sz="2000" b="1" dirty="0" err="1" smtClean="0">
                <a:solidFill>
                  <a:srgbClr val="0000FF"/>
                </a:solidFill>
              </a:rPr>
              <a:t>모바일앱</a:t>
            </a:r>
            <a:r>
              <a:rPr lang="en-US" altLang="ko-KR" sz="2000" b="1" dirty="0" smtClean="0">
                <a:solidFill>
                  <a:srgbClr val="0000FF"/>
                </a:solidFill>
              </a:rPr>
              <a:t>)</a:t>
            </a:r>
            <a:endParaRPr lang="ko-KR" altLang="en-US" sz="2000" b="1" dirty="0">
              <a:solidFill>
                <a:srgbClr val="0000FF"/>
              </a:solidFill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4471120" y="1510308"/>
            <a:ext cx="2907580" cy="49629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모서리가 둥근 사각형 설명선 5"/>
          <p:cNvSpPr/>
          <p:nvPr/>
        </p:nvSpPr>
        <p:spPr>
          <a:xfrm>
            <a:off x="2267744" y="1556792"/>
            <a:ext cx="1944216" cy="565506"/>
          </a:xfrm>
          <a:prstGeom prst="wedgeRoundRectCallout">
            <a:avLst>
              <a:gd name="adj1" fmla="val 60699"/>
              <a:gd name="adj2" fmla="val 10975"/>
              <a:gd name="adj3" fmla="val 16667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altLang="ko-KR" sz="1200" b="1" dirty="0" smtClean="0"/>
              <a:t>“</a:t>
            </a:r>
            <a:r>
              <a:rPr lang="ko-KR" altLang="en-US" sz="1200" b="1" dirty="0" smtClean="0"/>
              <a:t>배속</a:t>
            </a:r>
            <a:r>
              <a:rPr lang="en-US" altLang="ko-KR" sz="1200" b="1" dirty="0" smtClean="0"/>
              <a:t>” </a:t>
            </a:r>
            <a:r>
              <a:rPr lang="ko-KR" altLang="en-US" sz="1200" b="1" dirty="0" smtClean="0"/>
              <a:t>기능 제공합니다</a:t>
            </a:r>
            <a:r>
              <a:rPr lang="en-US" altLang="ko-KR" sz="1200" b="1" dirty="0" smtClean="0"/>
              <a:t>.</a:t>
            </a:r>
          </a:p>
        </p:txBody>
      </p:sp>
      <p:sp>
        <p:nvSpPr>
          <p:cNvPr id="8" name="직사각형 7"/>
          <p:cNvSpPr/>
          <p:nvPr/>
        </p:nvSpPr>
        <p:spPr>
          <a:xfrm>
            <a:off x="2552924" y="5998344"/>
            <a:ext cx="4025676" cy="37705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모서리가 둥근 사각형 설명선 6"/>
          <p:cNvSpPr/>
          <p:nvPr/>
        </p:nvSpPr>
        <p:spPr>
          <a:xfrm>
            <a:off x="3275856" y="5188958"/>
            <a:ext cx="2592288" cy="565506"/>
          </a:xfrm>
          <a:prstGeom prst="wedgeRoundRectCallout">
            <a:avLst>
              <a:gd name="adj1" fmla="val -15074"/>
              <a:gd name="adj2" fmla="val 121018"/>
              <a:gd name="adj3" fmla="val 16667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ko-KR" altLang="en-US" sz="1200" b="1" dirty="0" smtClean="0"/>
              <a:t>원활한 </a:t>
            </a:r>
            <a:r>
              <a:rPr lang="ko-KR" altLang="en-US" sz="1200" b="1" dirty="0" err="1" smtClean="0"/>
              <a:t>진도율</a:t>
            </a:r>
            <a:r>
              <a:rPr lang="ko-KR" altLang="en-US" sz="1200" b="1" dirty="0" smtClean="0"/>
              <a:t> 관리를 위하여</a:t>
            </a:r>
            <a:r>
              <a:rPr lang="en-US" altLang="ko-KR" sz="1200" b="1" dirty="0" smtClean="0"/>
              <a:t>, </a:t>
            </a:r>
          </a:p>
          <a:p>
            <a:r>
              <a:rPr lang="en-US" altLang="ko-KR" sz="1200" b="1" dirty="0" smtClean="0"/>
              <a:t>“</a:t>
            </a:r>
            <a:r>
              <a:rPr lang="ko-KR" altLang="en-US" sz="1200" b="1" dirty="0" err="1" smtClean="0"/>
              <a:t>당겨듣기</a:t>
            </a:r>
            <a:r>
              <a:rPr lang="en-US" altLang="ko-KR" sz="1200" b="1" dirty="0" smtClean="0"/>
              <a:t>”</a:t>
            </a:r>
            <a:r>
              <a:rPr lang="ko-KR" altLang="en-US" sz="1200" b="1" dirty="0" smtClean="0"/>
              <a:t>는 불가합니다</a:t>
            </a:r>
            <a:r>
              <a:rPr lang="en-US" altLang="ko-KR" sz="1200" b="1" dirty="0" smtClean="0"/>
              <a:t>.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83568" y="940078"/>
            <a:ext cx="47525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smtClean="0"/>
              <a:t>○ </a:t>
            </a:r>
            <a:r>
              <a:rPr lang="ko-KR" altLang="en-US" b="1" dirty="0" err="1" smtClean="0"/>
              <a:t>진도율</a:t>
            </a:r>
            <a:r>
              <a:rPr lang="ko-KR" altLang="en-US" b="1" dirty="0" smtClean="0"/>
              <a:t> 확인</a:t>
            </a:r>
            <a:endParaRPr lang="ko-KR" altLang="en-US" b="1" dirty="0"/>
          </a:p>
        </p:txBody>
      </p:sp>
      <p:sp>
        <p:nvSpPr>
          <p:cNvPr id="3" name="직사각형 2"/>
          <p:cNvSpPr/>
          <p:nvPr/>
        </p:nvSpPr>
        <p:spPr>
          <a:xfrm>
            <a:off x="467544" y="476672"/>
            <a:ext cx="842493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ko-KR" altLang="en-US" sz="2000" b="1" dirty="0">
                <a:solidFill>
                  <a:srgbClr val="0000FF"/>
                </a:solidFill>
              </a:rPr>
              <a:t>□ </a:t>
            </a:r>
            <a:r>
              <a:rPr lang="ko-KR" altLang="en-US" sz="2000" b="1" dirty="0" smtClean="0">
                <a:solidFill>
                  <a:srgbClr val="0000FF"/>
                </a:solidFill>
              </a:rPr>
              <a:t>국가평생학습포털 </a:t>
            </a:r>
            <a:r>
              <a:rPr lang="ko-KR" altLang="en-US" sz="2000" b="1" dirty="0" err="1" smtClean="0">
                <a:solidFill>
                  <a:srgbClr val="0000FF"/>
                </a:solidFill>
              </a:rPr>
              <a:t>늘배움</a:t>
            </a:r>
            <a:r>
              <a:rPr lang="en-US" altLang="ko-KR" sz="2000" b="1" dirty="0" smtClean="0">
                <a:solidFill>
                  <a:srgbClr val="0000FF"/>
                </a:solidFill>
              </a:rPr>
              <a:t>(</a:t>
            </a:r>
            <a:r>
              <a:rPr lang="en-US" altLang="ko-KR" sz="2000" b="1" dirty="0" smtClean="0">
                <a:solidFill>
                  <a:srgbClr val="0000FF"/>
                </a:solidFill>
                <a:hlinkClick r:id="rId2"/>
              </a:rPr>
              <a:t>www.lifelongedu.go.kr</a:t>
            </a:r>
            <a:r>
              <a:rPr lang="en-US" altLang="ko-KR" sz="2000" b="1" dirty="0" smtClean="0">
                <a:solidFill>
                  <a:srgbClr val="0000FF"/>
                </a:solidFill>
              </a:rPr>
              <a:t> </a:t>
            </a:r>
            <a:r>
              <a:rPr lang="ko-KR" altLang="en-US" sz="2000" b="1" dirty="0" smtClean="0">
                <a:solidFill>
                  <a:srgbClr val="0000FF"/>
                </a:solidFill>
              </a:rPr>
              <a:t>또는 </a:t>
            </a:r>
            <a:r>
              <a:rPr lang="ko-KR" altLang="en-US" sz="2000" b="1" dirty="0" err="1" smtClean="0">
                <a:solidFill>
                  <a:srgbClr val="0000FF"/>
                </a:solidFill>
              </a:rPr>
              <a:t>모바일앱</a:t>
            </a:r>
            <a:r>
              <a:rPr lang="en-US" altLang="ko-KR" sz="2000" b="1" dirty="0" smtClean="0">
                <a:solidFill>
                  <a:srgbClr val="0000FF"/>
                </a:solidFill>
              </a:rPr>
              <a:t>)</a:t>
            </a:r>
            <a:endParaRPr lang="ko-KR" altLang="en-US" sz="2000" b="1" dirty="0">
              <a:solidFill>
                <a:srgbClr val="0000FF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43025" y="2381250"/>
            <a:ext cx="6457950" cy="209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직사각형 4"/>
          <p:cNvSpPr/>
          <p:nvPr/>
        </p:nvSpPr>
        <p:spPr>
          <a:xfrm>
            <a:off x="5987976" y="2746276"/>
            <a:ext cx="888280" cy="172769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모서리가 둥근 사각형 설명선 5"/>
          <p:cNvSpPr/>
          <p:nvPr/>
        </p:nvSpPr>
        <p:spPr>
          <a:xfrm>
            <a:off x="2915816" y="4797152"/>
            <a:ext cx="4608512" cy="1224136"/>
          </a:xfrm>
          <a:prstGeom prst="wedgeRoundRectCallout">
            <a:avLst>
              <a:gd name="adj1" fmla="val 27196"/>
              <a:gd name="adj2" fmla="val -81359"/>
              <a:gd name="adj3" fmla="val 16667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ko-KR" altLang="en-US" sz="1200" b="1" dirty="0" smtClean="0"/>
              <a:t>현재 나의 </a:t>
            </a:r>
            <a:r>
              <a:rPr lang="ko-KR" altLang="en-US" sz="1200" b="1" dirty="0" err="1" smtClean="0"/>
              <a:t>진도율을</a:t>
            </a:r>
            <a:r>
              <a:rPr lang="ko-KR" altLang="en-US" sz="1200" b="1" dirty="0" smtClean="0"/>
              <a:t> 확인할 수 있습니다</a:t>
            </a:r>
            <a:r>
              <a:rPr lang="en-US" altLang="ko-KR" sz="1200" b="1" dirty="0" smtClean="0"/>
              <a:t>. </a:t>
            </a:r>
          </a:p>
          <a:p>
            <a:r>
              <a:rPr lang="ko-KR" altLang="en-US" sz="1200" b="1" dirty="0" smtClean="0"/>
              <a:t>단</a:t>
            </a:r>
            <a:r>
              <a:rPr lang="en-US" altLang="ko-KR" sz="1200" b="1" dirty="0" smtClean="0"/>
              <a:t>, </a:t>
            </a:r>
            <a:r>
              <a:rPr lang="ko-KR" altLang="en-US" sz="1200" b="1" dirty="0" smtClean="0"/>
              <a:t>반드시 로그인 한 상태여야 합니다</a:t>
            </a:r>
            <a:r>
              <a:rPr lang="en-US" altLang="ko-KR" sz="1200" b="1" dirty="0" smtClean="0"/>
              <a:t>.</a:t>
            </a:r>
          </a:p>
          <a:p>
            <a:endParaRPr lang="en-US" altLang="ko-KR" sz="1200" b="1" dirty="0" smtClean="0"/>
          </a:p>
          <a:p>
            <a:r>
              <a:rPr lang="en-US" altLang="ko-KR" sz="1200" b="1" dirty="0" smtClean="0"/>
              <a:t>※ “</a:t>
            </a:r>
            <a:r>
              <a:rPr lang="ko-KR" altLang="en-US" sz="1200" b="1" dirty="0" smtClean="0"/>
              <a:t>로그인</a:t>
            </a:r>
            <a:r>
              <a:rPr lang="en-US" altLang="ko-KR" sz="1200" b="1" dirty="0" smtClean="0"/>
              <a:t>”</a:t>
            </a:r>
            <a:r>
              <a:rPr lang="ko-KR" altLang="en-US" sz="1200" b="1" dirty="0" smtClean="0"/>
              <a:t> 없이 수강은 가능하지만</a:t>
            </a:r>
            <a:r>
              <a:rPr lang="en-US" altLang="ko-KR" sz="1200" b="1" dirty="0" smtClean="0"/>
              <a:t>, </a:t>
            </a:r>
            <a:r>
              <a:rPr lang="ko-KR" altLang="en-US" sz="1200" b="1" dirty="0" err="1" smtClean="0"/>
              <a:t>진도율</a:t>
            </a:r>
            <a:r>
              <a:rPr lang="ko-KR" altLang="en-US" sz="1200" b="1" dirty="0" smtClean="0"/>
              <a:t> 관리는 되지 않으므로</a:t>
            </a:r>
            <a:r>
              <a:rPr lang="en-US" altLang="ko-KR" sz="1200" b="1" dirty="0" smtClean="0"/>
              <a:t>,</a:t>
            </a:r>
            <a:r>
              <a:rPr lang="ko-KR" altLang="en-US" sz="1200" b="1" dirty="0" smtClean="0"/>
              <a:t> </a:t>
            </a:r>
            <a:r>
              <a:rPr lang="en-US" altLang="ko-KR" sz="1200" b="1" dirty="0" smtClean="0"/>
              <a:t>“</a:t>
            </a:r>
            <a:r>
              <a:rPr lang="ko-KR" altLang="en-US" sz="1200" b="1" dirty="0" smtClean="0"/>
              <a:t>평생학습이력증명서</a:t>
            </a:r>
            <a:r>
              <a:rPr lang="en-US" altLang="ko-KR" sz="1200" b="1" dirty="0" smtClean="0"/>
              <a:t>”</a:t>
            </a:r>
            <a:r>
              <a:rPr lang="ko-KR" altLang="en-US" sz="1200" b="1" dirty="0" smtClean="0"/>
              <a:t> 발급이 불가능합니다</a:t>
            </a:r>
            <a:r>
              <a:rPr lang="en-US" altLang="ko-KR" sz="1200" b="1" dirty="0" smtClean="0"/>
              <a:t>.</a:t>
            </a: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83568" y="940078"/>
            <a:ext cx="47525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smtClean="0"/>
              <a:t>○ 평생학습이력증명서 발급</a:t>
            </a:r>
            <a:endParaRPr lang="ko-KR" altLang="en-US" b="1" dirty="0"/>
          </a:p>
        </p:txBody>
      </p:sp>
      <p:sp>
        <p:nvSpPr>
          <p:cNvPr id="3" name="직사각형 2"/>
          <p:cNvSpPr/>
          <p:nvPr/>
        </p:nvSpPr>
        <p:spPr>
          <a:xfrm>
            <a:off x="467544" y="476672"/>
            <a:ext cx="842493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ko-KR" altLang="en-US" sz="2000" b="1" dirty="0">
                <a:solidFill>
                  <a:srgbClr val="0000FF"/>
                </a:solidFill>
              </a:rPr>
              <a:t>□ </a:t>
            </a:r>
            <a:r>
              <a:rPr lang="ko-KR" altLang="en-US" sz="2000" b="1" dirty="0" smtClean="0">
                <a:solidFill>
                  <a:srgbClr val="0000FF"/>
                </a:solidFill>
              </a:rPr>
              <a:t>국가평생학습포털 </a:t>
            </a:r>
            <a:r>
              <a:rPr lang="ko-KR" altLang="en-US" sz="2000" b="1" dirty="0" err="1" smtClean="0">
                <a:solidFill>
                  <a:srgbClr val="0000FF"/>
                </a:solidFill>
              </a:rPr>
              <a:t>늘배움</a:t>
            </a:r>
            <a:r>
              <a:rPr lang="en-US" altLang="ko-KR" sz="2000" b="1" dirty="0" smtClean="0">
                <a:solidFill>
                  <a:srgbClr val="0000FF"/>
                </a:solidFill>
              </a:rPr>
              <a:t>(</a:t>
            </a:r>
            <a:r>
              <a:rPr lang="en-US" altLang="ko-KR" sz="2000" b="1" dirty="0" smtClean="0">
                <a:solidFill>
                  <a:srgbClr val="0000FF"/>
                </a:solidFill>
                <a:hlinkClick r:id="rId2"/>
              </a:rPr>
              <a:t>www.lifelongedu.go.kr</a:t>
            </a:r>
            <a:r>
              <a:rPr lang="en-US" altLang="ko-KR" sz="2000" b="1" dirty="0" smtClean="0">
                <a:solidFill>
                  <a:srgbClr val="0000FF"/>
                </a:solidFill>
              </a:rPr>
              <a:t> </a:t>
            </a:r>
            <a:r>
              <a:rPr lang="ko-KR" altLang="en-US" sz="2000" b="1" dirty="0" smtClean="0">
                <a:solidFill>
                  <a:srgbClr val="0000FF"/>
                </a:solidFill>
              </a:rPr>
              <a:t>또는 </a:t>
            </a:r>
            <a:r>
              <a:rPr lang="ko-KR" altLang="en-US" sz="2000" b="1" dirty="0" err="1" smtClean="0">
                <a:solidFill>
                  <a:srgbClr val="0000FF"/>
                </a:solidFill>
              </a:rPr>
              <a:t>모바일앱</a:t>
            </a:r>
            <a:r>
              <a:rPr lang="en-US" altLang="ko-KR" sz="2000" b="1" dirty="0" smtClean="0">
                <a:solidFill>
                  <a:srgbClr val="0000FF"/>
                </a:solidFill>
              </a:rPr>
              <a:t>)</a:t>
            </a:r>
            <a:endParaRPr lang="ko-KR" altLang="en-US" sz="2000" b="1" dirty="0">
              <a:solidFill>
                <a:srgbClr val="0000FF"/>
              </a:solidFill>
            </a:endParaRPr>
          </a:p>
        </p:txBody>
      </p:sp>
      <p:pic>
        <p:nvPicPr>
          <p:cNvPr id="48130" name="Picture 2"/>
          <p:cNvPicPr>
            <a:picLocks noChangeAspect="1" noChangeArrowheads="1"/>
          </p:cNvPicPr>
          <p:nvPr/>
        </p:nvPicPr>
        <p:blipFill>
          <a:blip r:embed="rId3" cstate="print"/>
          <a:srcRect b="25649"/>
          <a:stretch>
            <a:fillRect/>
          </a:stretch>
        </p:blipFill>
        <p:spPr bwMode="auto">
          <a:xfrm>
            <a:off x="542925" y="1438176"/>
            <a:ext cx="8058150" cy="4836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직사각형 7"/>
          <p:cNvSpPr/>
          <p:nvPr/>
        </p:nvSpPr>
        <p:spPr>
          <a:xfrm>
            <a:off x="1115616" y="4509120"/>
            <a:ext cx="5976664" cy="1656184"/>
          </a:xfrm>
          <a:prstGeom prst="rect">
            <a:avLst/>
          </a:prstGeom>
          <a:solidFill>
            <a:schemeClr val="bg1">
              <a:alpha val="7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/>
          <p:cNvSpPr/>
          <p:nvPr/>
        </p:nvSpPr>
        <p:spPr>
          <a:xfrm>
            <a:off x="4427984" y="4077072"/>
            <a:ext cx="817116" cy="45682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사각형 10"/>
          <p:cNvSpPr/>
          <p:nvPr/>
        </p:nvSpPr>
        <p:spPr>
          <a:xfrm>
            <a:off x="7272412" y="4063628"/>
            <a:ext cx="1116012" cy="45682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모서리가 둥근 사각형 설명선 9"/>
          <p:cNvSpPr/>
          <p:nvPr/>
        </p:nvSpPr>
        <p:spPr>
          <a:xfrm>
            <a:off x="4932040" y="3429000"/>
            <a:ext cx="2880320" cy="565506"/>
          </a:xfrm>
          <a:prstGeom prst="wedgeRoundRectCallout">
            <a:avLst>
              <a:gd name="adj1" fmla="val 36791"/>
              <a:gd name="adj2" fmla="val 76102"/>
              <a:gd name="adj3" fmla="val 16667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ko-KR" altLang="en-US" sz="1200" b="1" dirty="0" err="1" smtClean="0"/>
              <a:t>진도율</a:t>
            </a:r>
            <a:r>
              <a:rPr lang="ko-KR" altLang="en-US" sz="1200" b="1" dirty="0" smtClean="0"/>
              <a:t> </a:t>
            </a:r>
            <a:r>
              <a:rPr lang="en-US" altLang="ko-KR" sz="1200" b="1" dirty="0" smtClean="0"/>
              <a:t>100% </a:t>
            </a:r>
            <a:r>
              <a:rPr lang="ko-KR" altLang="en-US" sz="1200" b="1" dirty="0" smtClean="0"/>
              <a:t>달성 시</a:t>
            </a:r>
            <a:r>
              <a:rPr lang="en-US" altLang="ko-KR" sz="1200" b="1" dirty="0" smtClean="0"/>
              <a:t>, </a:t>
            </a:r>
          </a:p>
          <a:p>
            <a:r>
              <a:rPr lang="en-US" altLang="ko-KR" sz="1200" b="1" dirty="0" smtClean="0"/>
              <a:t>“</a:t>
            </a:r>
            <a:r>
              <a:rPr lang="ko-KR" altLang="en-US" sz="1200" b="1" dirty="0" err="1" smtClean="0"/>
              <a:t>학습이력담기</a:t>
            </a:r>
            <a:r>
              <a:rPr lang="en-US" altLang="ko-KR" sz="1200" b="1" dirty="0" smtClean="0"/>
              <a:t>” </a:t>
            </a:r>
            <a:r>
              <a:rPr lang="ko-KR" altLang="en-US" sz="1200" b="1" dirty="0" smtClean="0"/>
              <a:t>버튼이 활성화 됩니다</a:t>
            </a:r>
            <a:r>
              <a:rPr lang="en-US" altLang="ko-KR" sz="1200" b="1" dirty="0" smtClean="0"/>
              <a:t>.</a:t>
            </a: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/>
          <p:cNvPicPr>
            <a:picLocks noChangeAspect="1" noChangeArrowheads="1"/>
          </p:cNvPicPr>
          <p:nvPr/>
        </p:nvPicPr>
        <p:blipFill>
          <a:blip r:embed="rId2" cstate="print"/>
          <a:srcRect b="26551"/>
          <a:stretch>
            <a:fillRect/>
          </a:stretch>
        </p:blipFill>
        <p:spPr bwMode="auto">
          <a:xfrm>
            <a:off x="547688" y="1445071"/>
            <a:ext cx="8048625" cy="47922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683568" y="940078"/>
            <a:ext cx="47525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smtClean="0"/>
              <a:t>○ 평생학습이력증명서 발급</a:t>
            </a:r>
            <a:endParaRPr lang="ko-KR" altLang="en-US" b="1" dirty="0"/>
          </a:p>
        </p:txBody>
      </p:sp>
      <p:sp>
        <p:nvSpPr>
          <p:cNvPr id="4" name="직사각형 3"/>
          <p:cNvSpPr/>
          <p:nvPr/>
        </p:nvSpPr>
        <p:spPr>
          <a:xfrm>
            <a:off x="467544" y="476672"/>
            <a:ext cx="842493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ko-KR" altLang="en-US" sz="2000" b="1" dirty="0">
                <a:solidFill>
                  <a:srgbClr val="0000FF"/>
                </a:solidFill>
              </a:rPr>
              <a:t>□ </a:t>
            </a:r>
            <a:r>
              <a:rPr lang="ko-KR" altLang="en-US" sz="2000" b="1" dirty="0" smtClean="0">
                <a:solidFill>
                  <a:srgbClr val="0000FF"/>
                </a:solidFill>
              </a:rPr>
              <a:t>국가평생학습포털 </a:t>
            </a:r>
            <a:r>
              <a:rPr lang="ko-KR" altLang="en-US" sz="2000" b="1" dirty="0" err="1" smtClean="0">
                <a:solidFill>
                  <a:srgbClr val="0000FF"/>
                </a:solidFill>
              </a:rPr>
              <a:t>늘배움</a:t>
            </a:r>
            <a:r>
              <a:rPr lang="en-US" altLang="ko-KR" sz="2000" b="1" dirty="0" smtClean="0">
                <a:solidFill>
                  <a:srgbClr val="0000FF"/>
                </a:solidFill>
              </a:rPr>
              <a:t>(</a:t>
            </a:r>
            <a:r>
              <a:rPr lang="en-US" altLang="ko-KR" sz="2000" b="1" dirty="0" smtClean="0">
                <a:solidFill>
                  <a:srgbClr val="0000FF"/>
                </a:solidFill>
                <a:hlinkClick r:id="rId3"/>
              </a:rPr>
              <a:t>www.lifelongedu.go.kr</a:t>
            </a:r>
            <a:r>
              <a:rPr lang="en-US" altLang="ko-KR" sz="2000" b="1" dirty="0" smtClean="0">
                <a:solidFill>
                  <a:srgbClr val="0000FF"/>
                </a:solidFill>
              </a:rPr>
              <a:t> </a:t>
            </a:r>
            <a:r>
              <a:rPr lang="ko-KR" altLang="en-US" sz="2000" b="1" dirty="0" smtClean="0">
                <a:solidFill>
                  <a:srgbClr val="0000FF"/>
                </a:solidFill>
              </a:rPr>
              <a:t>또는 </a:t>
            </a:r>
            <a:r>
              <a:rPr lang="ko-KR" altLang="en-US" sz="2000" b="1" dirty="0" err="1" smtClean="0">
                <a:solidFill>
                  <a:srgbClr val="0000FF"/>
                </a:solidFill>
              </a:rPr>
              <a:t>모바일앱</a:t>
            </a:r>
            <a:r>
              <a:rPr lang="en-US" altLang="ko-KR" sz="2000" b="1" dirty="0" smtClean="0">
                <a:solidFill>
                  <a:srgbClr val="0000FF"/>
                </a:solidFill>
              </a:rPr>
              <a:t>)</a:t>
            </a:r>
            <a:endParaRPr lang="ko-KR" altLang="en-US" sz="2000" b="1" dirty="0">
              <a:solidFill>
                <a:srgbClr val="0000FF"/>
              </a:solidFill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1115616" y="4471020"/>
            <a:ext cx="5976664" cy="1656184"/>
          </a:xfrm>
          <a:prstGeom prst="rect">
            <a:avLst/>
          </a:prstGeom>
          <a:solidFill>
            <a:schemeClr val="bg1">
              <a:alpha val="7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4427984" y="4077072"/>
            <a:ext cx="817116" cy="45682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7272412" y="4063628"/>
            <a:ext cx="1116012" cy="45682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모서리가 둥근 사각형 설명선 8"/>
          <p:cNvSpPr/>
          <p:nvPr/>
        </p:nvSpPr>
        <p:spPr>
          <a:xfrm>
            <a:off x="4932040" y="3429000"/>
            <a:ext cx="2880320" cy="565506"/>
          </a:xfrm>
          <a:prstGeom prst="wedgeRoundRectCallout">
            <a:avLst>
              <a:gd name="adj1" fmla="val 36791"/>
              <a:gd name="adj2" fmla="val 76102"/>
              <a:gd name="adj3" fmla="val 16667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ko-KR" altLang="en-US" sz="1200" b="1" dirty="0" smtClean="0"/>
              <a:t>활성화된 </a:t>
            </a:r>
            <a:r>
              <a:rPr lang="en-US" altLang="ko-KR" sz="1200" b="1" dirty="0" smtClean="0"/>
              <a:t>“</a:t>
            </a:r>
            <a:r>
              <a:rPr lang="ko-KR" altLang="en-US" sz="1200" b="1" dirty="0" err="1" smtClean="0"/>
              <a:t>학습이력담기</a:t>
            </a:r>
            <a:r>
              <a:rPr lang="en-US" altLang="ko-KR" sz="1200" b="1" dirty="0" smtClean="0"/>
              <a:t>” </a:t>
            </a:r>
            <a:r>
              <a:rPr lang="ko-KR" altLang="en-US" sz="1200" b="1" dirty="0" smtClean="0"/>
              <a:t>버튼을 클릭합니다</a:t>
            </a:r>
            <a:r>
              <a:rPr lang="en-US" altLang="ko-KR" sz="1200" b="1" dirty="0" smtClean="0"/>
              <a:t>.</a:t>
            </a: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24113" y="2600325"/>
            <a:ext cx="4295775" cy="1657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683568" y="940078"/>
            <a:ext cx="47525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smtClean="0"/>
              <a:t>○ 평생학습이력증명서 발급</a:t>
            </a:r>
            <a:endParaRPr lang="ko-KR" altLang="en-US" b="1" dirty="0"/>
          </a:p>
        </p:txBody>
      </p:sp>
      <p:sp>
        <p:nvSpPr>
          <p:cNvPr id="4" name="직사각형 3"/>
          <p:cNvSpPr/>
          <p:nvPr/>
        </p:nvSpPr>
        <p:spPr>
          <a:xfrm>
            <a:off x="467544" y="476672"/>
            <a:ext cx="842493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ko-KR" altLang="en-US" sz="2000" b="1" dirty="0">
                <a:solidFill>
                  <a:srgbClr val="0000FF"/>
                </a:solidFill>
              </a:rPr>
              <a:t>□ </a:t>
            </a:r>
            <a:r>
              <a:rPr lang="ko-KR" altLang="en-US" sz="2000" b="1" dirty="0" smtClean="0">
                <a:solidFill>
                  <a:srgbClr val="0000FF"/>
                </a:solidFill>
              </a:rPr>
              <a:t>국가평생학습포털 </a:t>
            </a:r>
            <a:r>
              <a:rPr lang="ko-KR" altLang="en-US" sz="2000" b="1" dirty="0" err="1" smtClean="0">
                <a:solidFill>
                  <a:srgbClr val="0000FF"/>
                </a:solidFill>
              </a:rPr>
              <a:t>늘배움</a:t>
            </a:r>
            <a:r>
              <a:rPr lang="en-US" altLang="ko-KR" sz="2000" b="1" dirty="0" smtClean="0">
                <a:solidFill>
                  <a:srgbClr val="0000FF"/>
                </a:solidFill>
              </a:rPr>
              <a:t>(</a:t>
            </a:r>
            <a:r>
              <a:rPr lang="en-US" altLang="ko-KR" sz="2000" b="1" dirty="0" smtClean="0">
                <a:solidFill>
                  <a:srgbClr val="0000FF"/>
                </a:solidFill>
                <a:hlinkClick r:id="rId3"/>
              </a:rPr>
              <a:t>www.lifelongedu.go.kr</a:t>
            </a:r>
            <a:r>
              <a:rPr lang="en-US" altLang="ko-KR" sz="2000" b="1" dirty="0" smtClean="0">
                <a:solidFill>
                  <a:srgbClr val="0000FF"/>
                </a:solidFill>
              </a:rPr>
              <a:t> </a:t>
            </a:r>
            <a:r>
              <a:rPr lang="ko-KR" altLang="en-US" sz="2000" b="1" dirty="0" smtClean="0">
                <a:solidFill>
                  <a:srgbClr val="0000FF"/>
                </a:solidFill>
              </a:rPr>
              <a:t>또는 </a:t>
            </a:r>
            <a:r>
              <a:rPr lang="ko-KR" altLang="en-US" sz="2000" b="1" dirty="0" err="1" smtClean="0">
                <a:solidFill>
                  <a:srgbClr val="0000FF"/>
                </a:solidFill>
              </a:rPr>
              <a:t>모바일앱</a:t>
            </a:r>
            <a:r>
              <a:rPr lang="en-US" altLang="ko-KR" sz="2000" b="1" dirty="0" smtClean="0">
                <a:solidFill>
                  <a:srgbClr val="0000FF"/>
                </a:solidFill>
              </a:rPr>
              <a:t>)</a:t>
            </a:r>
            <a:endParaRPr lang="ko-KR" altLang="en-US" sz="2000" b="1" dirty="0">
              <a:solidFill>
                <a:srgbClr val="0000FF"/>
              </a:solidFill>
            </a:endParaRPr>
          </a:p>
        </p:txBody>
      </p:sp>
      <p:sp>
        <p:nvSpPr>
          <p:cNvPr id="6" name="모서리가 둥근 사각형 설명선 5"/>
          <p:cNvSpPr/>
          <p:nvPr/>
        </p:nvSpPr>
        <p:spPr>
          <a:xfrm>
            <a:off x="2411760" y="1628800"/>
            <a:ext cx="4248472" cy="781530"/>
          </a:xfrm>
          <a:prstGeom prst="wedgeRoundRectCallout">
            <a:avLst>
              <a:gd name="adj1" fmla="val 14969"/>
              <a:gd name="adj2" fmla="val 76102"/>
              <a:gd name="adj3" fmla="val 16667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altLang="ko-KR" sz="1200" b="1" dirty="0" smtClean="0"/>
              <a:t>“</a:t>
            </a:r>
            <a:r>
              <a:rPr lang="ko-KR" altLang="en-US" sz="1200" b="1" dirty="0" smtClean="0"/>
              <a:t>평생학습이력증명서</a:t>
            </a:r>
            <a:r>
              <a:rPr lang="en-US" altLang="ko-KR" sz="1200" b="1" dirty="0" smtClean="0"/>
              <a:t>” </a:t>
            </a:r>
            <a:r>
              <a:rPr lang="ko-KR" altLang="en-US" sz="1200" b="1" dirty="0" smtClean="0"/>
              <a:t>발급을 위하여</a:t>
            </a:r>
            <a:r>
              <a:rPr lang="en-US" altLang="ko-KR" sz="1200" b="1" dirty="0" smtClean="0"/>
              <a:t>, </a:t>
            </a:r>
            <a:r>
              <a:rPr lang="ko-KR" altLang="en-US" sz="1200" b="1" dirty="0" smtClean="0"/>
              <a:t>평생학습계좌제로 학습이력 제공 동의 </a:t>
            </a:r>
            <a:r>
              <a:rPr lang="en-US" altLang="ko-KR" sz="1200" b="1" dirty="0" smtClean="0"/>
              <a:t>“</a:t>
            </a:r>
            <a:r>
              <a:rPr lang="ko-KR" altLang="en-US" sz="1200" b="1" dirty="0" smtClean="0"/>
              <a:t>확인</a:t>
            </a:r>
            <a:r>
              <a:rPr lang="en-US" altLang="ko-KR" sz="1200" b="1" dirty="0" smtClean="0"/>
              <a:t>” </a:t>
            </a:r>
            <a:r>
              <a:rPr lang="ko-KR" altLang="en-US" sz="1200" b="1" dirty="0" smtClean="0"/>
              <a:t>버튼을 클릭합니다</a:t>
            </a:r>
            <a:r>
              <a:rPr lang="en-US" altLang="ko-KR" sz="1200" b="1" dirty="0" smtClean="0"/>
              <a:t>.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20936" y="4822552"/>
            <a:ext cx="82809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charset="0"/>
              <a:buChar char="•"/>
            </a:pPr>
            <a:r>
              <a:rPr lang="ko-KR" altLang="en-US" dirty="0" smtClean="0"/>
              <a:t> </a:t>
            </a:r>
            <a:r>
              <a:rPr lang="ko-KR" altLang="en-US" b="1" dirty="0" err="1" smtClean="0"/>
              <a:t>평생학습계좌제란</a:t>
            </a:r>
            <a:r>
              <a:rPr lang="en-US" altLang="ko-KR" b="1" dirty="0" smtClean="0"/>
              <a:t>?(</a:t>
            </a:r>
            <a:r>
              <a:rPr lang="en-US" altLang="ko-KR" b="1" dirty="0" smtClean="0">
                <a:hlinkClick r:id="rId4"/>
              </a:rPr>
              <a:t>www.all.go.kr</a:t>
            </a:r>
            <a:r>
              <a:rPr lang="en-US" altLang="ko-KR" b="1" dirty="0" smtClean="0"/>
              <a:t>)</a:t>
            </a:r>
          </a:p>
          <a:p>
            <a:r>
              <a:rPr lang="ko-KR" altLang="en-US" dirty="0" smtClean="0"/>
              <a:t>개인의 다양한 학습경험을 학습계좌</a:t>
            </a:r>
            <a:r>
              <a:rPr lang="en-US" altLang="ko-KR" dirty="0" smtClean="0"/>
              <a:t>(</a:t>
            </a:r>
            <a:r>
              <a:rPr lang="ko-KR" altLang="en-US" dirty="0" smtClean="0"/>
              <a:t>온라인 학습이력관리시스템</a:t>
            </a:r>
            <a:r>
              <a:rPr lang="en-US" altLang="ko-KR" dirty="0" smtClean="0"/>
              <a:t>)</a:t>
            </a:r>
            <a:r>
              <a:rPr lang="ko-KR" altLang="en-US" dirty="0" smtClean="0"/>
              <a:t>에 기록</a:t>
            </a:r>
            <a:r>
              <a:rPr lang="en-US" altLang="ko-KR" dirty="0" smtClean="0"/>
              <a:t>·</a:t>
            </a:r>
            <a:r>
              <a:rPr lang="ko-KR" altLang="en-US" dirty="0" smtClean="0"/>
              <a:t>누적하여 체계적인 학습설계를 지원하고 학습결과를 학력이나 자격인정과 연계하여 활용할 수 있게 하는 제도입니다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62075" y="764704"/>
            <a:ext cx="6419850" cy="3609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직사각형 2"/>
          <p:cNvSpPr/>
          <p:nvPr/>
        </p:nvSpPr>
        <p:spPr>
          <a:xfrm>
            <a:off x="971600" y="4581128"/>
            <a:ext cx="7200800" cy="108012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b="1" dirty="0" smtClean="0"/>
              <a:t>작성한 결과보고서는 출력하여 보관하고 있다가</a:t>
            </a:r>
            <a:endParaRPr lang="en-US" altLang="ko-KR" b="1" dirty="0" smtClean="0"/>
          </a:p>
          <a:p>
            <a:pPr algn="ctr"/>
            <a:r>
              <a:rPr lang="ko-KR" altLang="en-US" b="1" dirty="0" smtClean="0"/>
              <a:t>아동학대 신고의무자 교육 결과보고서를 제출하라는 공문이 오면</a:t>
            </a:r>
            <a:endParaRPr lang="en-US" altLang="ko-KR" b="1" dirty="0" smtClean="0"/>
          </a:p>
          <a:p>
            <a:pPr algn="ctr"/>
            <a:r>
              <a:rPr lang="ko-KR" altLang="en-US" b="1" dirty="0" smtClean="0"/>
              <a:t>공문 </a:t>
            </a:r>
            <a:r>
              <a:rPr lang="ko-KR" altLang="en-US" b="1" dirty="0" err="1" smtClean="0"/>
              <a:t>발신처로</a:t>
            </a:r>
            <a:r>
              <a:rPr lang="ko-KR" altLang="en-US" b="1" dirty="0" smtClean="0"/>
              <a:t> 제출</a:t>
            </a:r>
            <a:endParaRPr lang="ko-KR" altLang="en-US" b="1" dirty="0"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83568" y="940078"/>
            <a:ext cx="47525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smtClean="0"/>
              <a:t>○ 문의하기 </a:t>
            </a:r>
            <a:r>
              <a:rPr lang="en-US" altLang="ko-KR" b="1" dirty="0" smtClean="0"/>
              <a:t>1) </a:t>
            </a:r>
            <a:r>
              <a:rPr lang="ko-KR" altLang="en-US" b="1" dirty="0" smtClean="0"/>
              <a:t>사이트 문의</a:t>
            </a:r>
            <a:endParaRPr lang="ko-KR" altLang="en-US" b="1" dirty="0"/>
          </a:p>
        </p:txBody>
      </p:sp>
      <p:sp>
        <p:nvSpPr>
          <p:cNvPr id="3" name="직사각형 2"/>
          <p:cNvSpPr/>
          <p:nvPr/>
        </p:nvSpPr>
        <p:spPr>
          <a:xfrm>
            <a:off x="467544" y="476672"/>
            <a:ext cx="842493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ko-KR" altLang="en-US" sz="2000" b="1" dirty="0">
                <a:solidFill>
                  <a:srgbClr val="0000FF"/>
                </a:solidFill>
              </a:rPr>
              <a:t>□ </a:t>
            </a:r>
            <a:r>
              <a:rPr lang="ko-KR" altLang="en-US" sz="2000" b="1" dirty="0" smtClean="0">
                <a:solidFill>
                  <a:srgbClr val="0000FF"/>
                </a:solidFill>
              </a:rPr>
              <a:t>국가평생학습포털 </a:t>
            </a:r>
            <a:r>
              <a:rPr lang="ko-KR" altLang="en-US" sz="2000" b="1" dirty="0" err="1" smtClean="0">
                <a:solidFill>
                  <a:srgbClr val="0000FF"/>
                </a:solidFill>
              </a:rPr>
              <a:t>늘배움</a:t>
            </a:r>
            <a:r>
              <a:rPr lang="en-US" altLang="ko-KR" sz="2000" b="1" dirty="0" smtClean="0">
                <a:solidFill>
                  <a:srgbClr val="0000FF"/>
                </a:solidFill>
              </a:rPr>
              <a:t>(</a:t>
            </a:r>
            <a:r>
              <a:rPr lang="en-US" altLang="ko-KR" sz="2000" b="1" dirty="0" smtClean="0">
                <a:solidFill>
                  <a:srgbClr val="0000FF"/>
                </a:solidFill>
                <a:hlinkClick r:id="rId2"/>
              </a:rPr>
              <a:t>www.lifelongedu.go.kr</a:t>
            </a:r>
            <a:r>
              <a:rPr lang="en-US" altLang="ko-KR" sz="2000" b="1" dirty="0" smtClean="0">
                <a:solidFill>
                  <a:srgbClr val="0000FF"/>
                </a:solidFill>
              </a:rPr>
              <a:t> </a:t>
            </a:r>
            <a:r>
              <a:rPr lang="ko-KR" altLang="en-US" sz="2000" b="1" dirty="0" smtClean="0">
                <a:solidFill>
                  <a:srgbClr val="0000FF"/>
                </a:solidFill>
              </a:rPr>
              <a:t>또는 </a:t>
            </a:r>
            <a:r>
              <a:rPr lang="ko-KR" altLang="en-US" sz="2000" b="1" dirty="0" err="1" smtClean="0">
                <a:solidFill>
                  <a:srgbClr val="0000FF"/>
                </a:solidFill>
              </a:rPr>
              <a:t>모바일앱</a:t>
            </a:r>
            <a:r>
              <a:rPr lang="en-US" altLang="ko-KR" sz="2000" b="1" dirty="0" smtClean="0">
                <a:solidFill>
                  <a:srgbClr val="0000FF"/>
                </a:solidFill>
              </a:rPr>
              <a:t>)</a:t>
            </a:r>
            <a:endParaRPr lang="ko-KR" altLang="en-US" sz="2000" b="1" dirty="0">
              <a:solidFill>
                <a:srgbClr val="0000FF"/>
              </a:solidFill>
            </a:endParaRPr>
          </a:p>
        </p:txBody>
      </p:sp>
      <p:pic>
        <p:nvPicPr>
          <p:cNvPr id="5017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6263" y="1412776"/>
            <a:ext cx="7991475" cy="51845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83568" y="4005064"/>
            <a:ext cx="47525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smtClean="0"/>
              <a:t>○ 문의하기 </a:t>
            </a:r>
            <a:r>
              <a:rPr lang="en-US" altLang="ko-KR" b="1" dirty="0" smtClean="0"/>
              <a:t>4) </a:t>
            </a:r>
            <a:r>
              <a:rPr lang="ko-KR" altLang="en-US" b="1" dirty="0" smtClean="0"/>
              <a:t>기타</a:t>
            </a:r>
            <a:endParaRPr lang="ko-KR" altLang="en-US" b="1" dirty="0"/>
          </a:p>
        </p:txBody>
      </p:sp>
      <p:sp>
        <p:nvSpPr>
          <p:cNvPr id="3" name="직사각형 2"/>
          <p:cNvSpPr/>
          <p:nvPr/>
        </p:nvSpPr>
        <p:spPr>
          <a:xfrm>
            <a:off x="467544" y="476672"/>
            <a:ext cx="842493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ko-KR" altLang="en-US" sz="2000" b="1" dirty="0">
                <a:solidFill>
                  <a:srgbClr val="0000FF"/>
                </a:solidFill>
              </a:rPr>
              <a:t>□ </a:t>
            </a:r>
            <a:r>
              <a:rPr lang="ko-KR" altLang="en-US" sz="2000" b="1" dirty="0" smtClean="0">
                <a:solidFill>
                  <a:srgbClr val="0000FF"/>
                </a:solidFill>
              </a:rPr>
              <a:t>국가평생학습포털 </a:t>
            </a:r>
            <a:r>
              <a:rPr lang="ko-KR" altLang="en-US" sz="2000" b="1" dirty="0" err="1" smtClean="0">
                <a:solidFill>
                  <a:srgbClr val="0000FF"/>
                </a:solidFill>
              </a:rPr>
              <a:t>늘배움</a:t>
            </a:r>
            <a:r>
              <a:rPr lang="en-US" altLang="ko-KR" sz="2000" b="1" dirty="0" smtClean="0">
                <a:solidFill>
                  <a:srgbClr val="0000FF"/>
                </a:solidFill>
              </a:rPr>
              <a:t>(</a:t>
            </a:r>
            <a:r>
              <a:rPr lang="en-US" altLang="ko-KR" sz="2000" b="1" dirty="0" smtClean="0">
                <a:solidFill>
                  <a:srgbClr val="0000FF"/>
                </a:solidFill>
                <a:hlinkClick r:id="rId2"/>
              </a:rPr>
              <a:t>www.lifelongedu.go.kr</a:t>
            </a:r>
            <a:r>
              <a:rPr lang="en-US" altLang="ko-KR" sz="2000" b="1" dirty="0" smtClean="0">
                <a:solidFill>
                  <a:srgbClr val="0000FF"/>
                </a:solidFill>
              </a:rPr>
              <a:t> </a:t>
            </a:r>
            <a:r>
              <a:rPr lang="ko-KR" altLang="en-US" sz="2000" b="1" dirty="0" smtClean="0">
                <a:solidFill>
                  <a:srgbClr val="0000FF"/>
                </a:solidFill>
              </a:rPr>
              <a:t>또는 </a:t>
            </a:r>
            <a:r>
              <a:rPr lang="ko-KR" altLang="en-US" sz="2000" b="1" dirty="0" err="1" smtClean="0">
                <a:solidFill>
                  <a:srgbClr val="0000FF"/>
                </a:solidFill>
              </a:rPr>
              <a:t>모바일앱</a:t>
            </a:r>
            <a:r>
              <a:rPr lang="en-US" altLang="ko-KR" sz="2000" b="1" dirty="0" smtClean="0">
                <a:solidFill>
                  <a:srgbClr val="0000FF"/>
                </a:solidFill>
              </a:rPr>
              <a:t>)</a:t>
            </a:r>
            <a:endParaRPr lang="ko-KR" altLang="en-US" sz="2000" b="1" dirty="0">
              <a:solidFill>
                <a:srgbClr val="0000FF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71600" y="4438853"/>
            <a:ext cx="711925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err="1" smtClean="0"/>
              <a:t>ㅇ</a:t>
            </a:r>
            <a:r>
              <a:rPr lang="ko-KR" altLang="en-US" dirty="0" smtClean="0"/>
              <a:t> 시스템</a:t>
            </a:r>
            <a:r>
              <a:rPr lang="en-US" altLang="ko-KR" dirty="0" smtClean="0"/>
              <a:t>, e-mail, </a:t>
            </a:r>
            <a:r>
              <a:rPr lang="ko-KR" altLang="en-US" dirty="0" smtClean="0"/>
              <a:t>유선을 통해 답변을 얻기 어려운 분들을 위하여</a:t>
            </a:r>
            <a:r>
              <a:rPr lang="en-US" altLang="ko-KR" dirty="0" smtClean="0"/>
              <a:t>, </a:t>
            </a:r>
          </a:p>
          <a:p>
            <a:r>
              <a:rPr lang="ko-KR" altLang="en-US" dirty="0" smtClean="0"/>
              <a:t>    </a:t>
            </a:r>
            <a:r>
              <a:rPr lang="ko-KR" altLang="en-US" dirty="0" err="1" smtClean="0"/>
              <a:t>늘배움에서는</a:t>
            </a:r>
            <a:r>
              <a:rPr lang="ko-KR" altLang="en-US" dirty="0" smtClean="0"/>
              <a:t> </a:t>
            </a:r>
            <a:r>
              <a:rPr lang="en-US" altLang="ko-KR" b="1" u="sng" dirty="0" smtClean="0"/>
              <a:t>“</a:t>
            </a:r>
            <a:r>
              <a:rPr lang="ko-KR" altLang="en-US" b="1" u="sng" dirty="0" smtClean="0"/>
              <a:t>원격도우미</a:t>
            </a:r>
            <a:r>
              <a:rPr lang="en-US" altLang="ko-KR" b="1" u="sng" dirty="0" smtClean="0"/>
              <a:t>”</a:t>
            </a:r>
            <a:r>
              <a:rPr lang="en-US" altLang="ko-KR" dirty="0" smtClean="0"/>
              <a:t> </a:t>
            </a:r>
            <a:r>
              <a:rPr lang="ko-KR" altLang="en-US" dirty="0" smtClean="0"/>
              <a:t>기능을 제공하고 있습니다</a:t>
            </a:r>
            <a:r>
              <a:rPr lang="en-US" altLang="ko-KR" dirty="0" smtClean="0"/>
              <a:t>.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83568" y="940078"/>
            <a:ext cx="47525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smtClean="0"/>
              <a:t>○ 문의하기 </a:t>
            </a:r>
            <a:r>
              <a:rPr lang="en-US" altLang="ko-KR" b="1" dirty="0" smtClean="0"/>
              <a:t>2) email </a:t>
            </a:r>
            <a:r>
              <a:rPr lang="ko-KR" altLang="en-US" b="1" dirty="0" smtClean="0"/>
              <a:t>문의</a:t>
            </a:r>
            <a:endParaRPr lang="ko-KR" altLang="en-US" b="1" dirty="0"/>
          </a:p>
        </p:txBody>
      </p:sp>
      <p:sp>
        <p:nvSpPr>
          <p:cNvPr id="7" name="TextBox 6"/>
          <p:cNvSpPr txBox="1"/>
          <p:nvPr/>
        </p:nvSpPr>
        <p:spPr>
          <a:xfrm>
            <a:off x="971600" y="1412776"/>
            <a:ext cx="362637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err="1" smtClean="0"/>
              <a:t>ㅇ</a:t>
            </a:r>
            <a:r>
              <a:rPr lang="ko-KR" altLang="en-US" dirty="0" smtClean="0"/>
              <a:t> 대표 메일 </a:t>
            </a:r>
            <a:r>
              <a:rPr lang="en-US" altLang="ko-KR" dirty="0" smtClean="0"/>
              <a:t>everyday@nile.or.kr</a:t>
            </a:r>
          </a:p>
          <a:p>
            <a:r>
              <a:rPr lang="ko-KR" altLang="en-US" dirty="0" err="1" smtClean="0"/>
              <a:t>ㅇ</a:t>
            </a:r>
            <a:r>
              <a:rPr lang="ko-KR" altLang="en-US" dirty="0" smtClean="0"/>
              <a:t> 담당자 메일 </a:t>
            </a:r>
            <a:r>
              <a:rPr lang="en-US" altLang="ko-KR" dirty="0" smtClean="0"/>
              <a:t>srpark@nile.or.kr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83568" y="2492896"/>
            <a:ext cx="47525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smtClean="0"/>
              <a:t>○ 문의하기 </a:t>
            </a:r>
            <a:r>
              <a:rPr lang="en-US" altLang="ko-KR" b="1" dirty="0" smtClean="0"/>
              <a:t>3) </a:t>
            </a:r>
            <a:r>
              <a:rPr lang="ko-KR" altLang="en-US" b="1" dirty="0" smtClean="0"/>
              <a:t>유선</a:t>
            </a:r>
            <a:r>
              <a:rPr lang="en-US" altLang="ko-KR" b="1" dirty="0" smtClean="0"/>
              <a:t> </a:t>
            </a:r>
            <a:r>
              <a:rPr lang="ko-KR" altLang="en-US" b="1" dirty="0" smtClean="0"/>
              <a:t>문의</a:t>
            </a:r>
            <a:endParaRPr lang="ko-KR" altLang="en-US" b="1" dirty="0"/>
          </a:p>
        </p:txBody>
      </p:sp>
      <p:sp>
        <p:nvSpPr>
          <p:cNvPr id="9" name="TextBox 8"/>
          <p:cNvSpPr txBox="1"/>
          <p:nvPr/>
        </p:nvSpPr>
        <p:spPr>
          <a:xfrm>
            <a:off x="971600" y="2926685"/>
            <a:ext cx="327044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err="1" smtClean="0"/>
              <a:t>ㅇ</a:t>
            </a:r>
            <a:r>
              <a:rPr lang="ko-KR" altLang="en-US" dirty="0" smtClean="0"/>
              <a:t> 대표 전화 </a:t>
            </a:r>
            <a:r>
              <a:rPr lang="en-US" altLang="ko-KR" dirty="0" smtClean="0"/>
              <a:t>02-3780-9700</a:t>
            </a:r>
          </a:p>
          <a:p>
            <a:r>
              <a:rPr lang="ko-KR" altLang="en-US" dirty="0" err="1" smtClean="0"/>
              <a:t>ㅇ</a:t>
            </a:r>
            <a:r>
              <a:rPr lang="ko-KR" altLang="en-US" dirty="0" smtClean="0"/>
              <a:t> 담당자 전화 </a:t>
            </a:r>
            <a:r>
              <a:rPr lang="en-US" altLang="ko-KR" dirty="0" smtClean="0"/>
              <a:t>02-3780-9758</a:t>
            </a:r>
          </a:p>
        </p:txBody>
      </p:sp>
      <p:pic>
        <p:nvPicPr>
          <p:cNvPr id="5120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5301208"/>
            <a:ext cx="7902416" cy="11521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직사각형 10"/>
          <p:cNvSpPr/>
          <p:nvPr/>
        </p:nvSpPr>
        <p:spPr>
          <a:xfrm>
            <a:off x="5699820" y="5824364"/>
            <a:ext cx="624780" cy="33513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모서리가 둥근 사각형 설명선 11"/>
          <p:cNvSpPr/>
          <p:nvPr/>
        </p:nvSpPr>
        <p:spPr>
          <a:xfrm>
            <a:off x="3419872" y="5110584"/>
            <a:ext cx="3240360" cy="565506"/>
          </a:xfrm>
          <a:prstGeom prst="wedgeRoundRectCallout">
            <a:avLst>
              <a:gd name="adj1" fmla="val 29736"/>
              <a:gd name="adj2" fmla="val 82839"/>
              <a:gd name="adj3" fmla="val 16667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altLang="ko-KR" sz="1200" b="1" dirty="0" smtClean="0"/>
              <a:t>“</a:t>
            </a:r>
            <a:r>
              <a:rPr lang="ko-KR" altLang="en-US" sz="1200" b="1" dirty="0" smtClean="0"/>
              <a:t>원격도우미</a:t>
            </a:r>
            <a:r>
              <a:rPr lang="en-US" altLang="ko-KR" sz="1200" b="1" dirty="0" smtClean="0"/>
              <a:t>” </a:t>
            </a:r>
            <a:r>
              <a:rPr lang="ko-KR" altLang="en-US" sz="1200" b="1" dirty="0" smtClean="0"/>
              <a:t>버튼 클릭 시</a:t>
            </a:r>
            <a:r>
              <a:rPr lang="en-US" altLang="ko-KR" sz="1200" b="1" dirty="0" smtClean="0"/>
              <a:t>, </a:t>
            </a:r>
            <a:r>
              <a:rPr lang="ko-KR" altLang="en-US" sz="1200" b="1" dirty="0" smtClean="0"/>
              <a:t>담당자가 </a:t>
            </a:r>
            <a:endParaRPr lang="en-US" altLang="ko-KR" sz="1200" b="1" dirty="0" smtClean="0"/>
          </a:p>
          <a:p>
            <a:r>
              <a:rPr lang="ko-KR" altLang="en-US" sz="1200" b="1" dirty="0" smtClean="0"/>
              <a:t>원격지원을 통하여 문제 해결을 지원합니다</a:t>
            </a:r>
            <a:r>
              <a:rPr lang="en-US" altLang="ko-KR" sz="1200" b="1" dirty="0" smtClean="0"/>
              <a:t>.</a:t>
            </a: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403648" y="2636912"/>
            <a:ext cx="669674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3000" b="1" dirty="0" smtClean="0"/>
              <a:t> </a:t>
            </a:r>
            <a:r>
              <a:rPr lang="ko-KR" altLang="en-US" sz="3000" b="1" dirty="0" smtClean="0"/>
              <a:t>중앙육아종합지원센터 </a:t>
            </a:r>
            <a:r>
              <a:rPr lang="en-US" altLang="ko-KR" sz="3000" b="1" dirty="0" smtClean="0"/>
              <a:t>e-</a:t>
            </a:r>
            <a:r>
              <a:rPr lang="ko-KR" altLang="en-US" sz="3000" b="1" dirty="0" smtClean="0"/>
              <a:t>러닝 안내</a:t>
            </a:r>
            <a:endParaRPr lang="ko-KR" altLang="en-US" sz="3000" b="1" dirty="0"/>
          </a:p>
        </p:txBody>
      </p:sp>
    </p:spTree>
    <p:extLst>
      <p:ext uri="{BB962C8B-B14F-4D97-AF65-F5344CB8AC3E}">
        <p14:creationId xmlns:p14="http://schemas.microsoft.com/office/powerpoint/2010/main" val="77241224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7584" y="1672317"/>
            <a:ext cx="5760640" cy="4420214"/>
          </a:xfrm>
          <a:prstGeom prst="rect">
            <a:avLst/>
          </a:prstGeom>
        </p:spPr>
      </p:pic>
      <p:sp>
        <p:nvSpPr>
          <p:cNvPr id="3" name="직사각형 2"/>
          <p:cNvSpPr/>
          <p:nvPr/>
        </p:nvSpPr>
        <p:spPr>
          <a:xfrm>
            <a:off x="467544" y="476672"/>
            <a:ext cx="842493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ko-KR" altLang="en-US" sz="2000" b="1" dirty="0">
                <a:solidFill>
                  <a:srgbClr val="0000FF"/>
                </a:solidFill>
              </a:rPr>
              <a:t>□ </a:t>
            </a:r>
            <a:r>
              <a:rPr lang="ko-KR" altLang="en-US" sz="2000" b="1" dirty="0" smtClean="0">
                <a:solidFill>
                  <a:srgbClr val="0000FF"/>
                </a:solidFill>
              </a:rPr>
              <a:t>중앙육아종합지원센터 </a:t>
            </a:r>
            <a:r>
              <a:rPr lang="en-US" altLang="ko-KR" sz="2000" b="1" dirty="0" smtClean="0">
                <a:solidFill>
                  <a:srgbClr val="0000FF"/>
                </a:solidFill>
              </a:rPr>
              <a:t>e-</a:t>
            </a:r>
            <a:r>
              <a:rPr lang="ko-KR" altLang="en-US" sz="2000" b="1" dirty="0" smtClean="0">
                <a:solidFill>
                  <a:srgbClr val="0000FF"/>
                </a:solidFill>
              </a:rPr>
              <a:t>러닝</a:t>
            </a:r>
            <a:r>
              <a:rPr lang="en-US" altLang="ko-KR" sz="2000" b="1" dirty="0">
                <a:solidFill>
                  <a:srgbClr val="0000FF"/>
                </a:solidFill>
              </a:rPr>
              <a:t>(http://lms.educare.or.kr</a:t>
            </a:r>
            <a:r>
              <a:rPr lang="en-US" altLang="ko-KR" sz="2000" b="1" dirty="0" smtClean="0">
                <a:solidFill>
                  <a:srgbClr val="0000FF"/>
                </a:solidFill>
              </a:rPr>
              <a:t>/)</a:t>
            </a:r>
            <a:endParaRPr lang="ko-KR" altLang="en-US" sz="2000" b="1" dirty="0">
              <a:solidFill>
                <a:srgbClr val="0000FF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83568" y="940078"/>
            <a:ext cx="27003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smtClean="0"/>
              <a:t>○ 회원가입 후 로그인</a:t>
            </a:r>
            <a:endParaRPr lang="ko-KR" altLang="en-US" b="1" dirty="0"/>
          </a:p>
        </p:txBody>
      </p:sp>
      <p:sp>
        <p:nvSpPr>
          <p:cNvPr id="6" name="모서리가 둥근 사각형 설명선 5"/>
          <p:cNvSpPr/>
          <p:nvPr/>
        </p:nvSpPr>
        <p:spPr>
          <a:xfrm>
            <a:off x="5652120" y="2060848"/>
            <a:ext cx="2448272" cy="720080"/>
          </a:xfrm>
          <a:prstGeom prst="wedgeRoundRectCallout">
            <a:avLst>
              <a:gd name="adj1" fmla="val -47216"/>
              <a:gd name="adj2" fmla="val -81529"/>
              <a:gd name="adj3" fmla="val 16667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altLang="ko-KR" sz="1200" b="1" dirty="0" smtClean="0"/>
              <a:t>‘</a:t>
            </a:r>
            <a:r>
              <a:rPr lang="ko-KR" altLang="en-US" sz="1200" b="1" dirty="0" smtClean="0"/>
              <a:t>회원가입</a:t>
            </a:r>
            <a:r>
              <a:rPr lang="en-US" altLang="ko-KR" sz="1200" b="1" dirty="0" smtClean="0"/>
              <a:t>’ </a:t>
            </a:r>
            <a:r>
              <a:rPr lang="ko-KR" altLang="en-US" sz="1200" b="1" dirty="0" smtClean="0"/>
              <a:t>탭 클릭하여</a:t>
            </a:r>
            <a:endParaRPr lang="en-US" altLang="ko-KR" sz="1200" b="1" dirty="0" smtClean="0"/>
          </a:p>
          <a:p>
            <a:r>
              <a:rPr lang="ko-KR" altLang="en-US" sz="1200" b="1" dirty="0" smtClean="0"/>
              <a:t>회원가입하고</a:t>
            </a:r>
            <a:r>
              <a:rPr lang="en-US" altLang="ko-KR" sz="1200" b="1" dirty="0" smtClean="0"/>
              <a:t>, </a:t>
            </a:r>
            <a:r>
              <a:rPr lang="ko-KR" altLang="en-US" sz="1200" b="1" dirty="0" smtClean="0"/>
              <a:t>로그인 합니다</a:t>
            </a:r>
            <a:r>
              <a:rPr lang="en-US" altLang="ko-KR" sz="1200" b="1" dirty="0" smtClean="0"/>
              <a:t>.</a:t>
            </a:r>
            <a:endParaRPr lang="ko-KR" altLang="en-US" sz="1200" b="1" dirty="0" smtClean="0"/>
          </a:p>
        </p:txBody>
      </p:sp>
      <p:sp>
        <p:nvSpPr>
          <p:cNvPr id="7" name="직사각형 6"/>
          <p:cNvSpPr/>
          <p:nvPr/>
        </p:nvSpPr>
        <p:spPr>
          <a:xfrm>
            <a:off x="3635896" y="1628800"/>
            <a:ext cx="2160240" cy="216024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92943561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7584" y="1672317"/>
            <a:ext cx="5760640" cy="4420214"/>
          </a:xfrm>
          <a:prstGeom prst="rect">
            <a:avLst/>
          </a:prstGeom>
        </p:spPr>
      </p:pic>
      <p:sp>
        <p:nvSpPr>
          <p:cNvPr id="3" name="직사각형 2"/>
          <p:cNvSpPr/>
          <p:nvPr/>
        </p:nvSpPr>
        <p:spPr>
          <a:xfrm>
            <a:off x="467544" y="476672"/>
            <a:ext cx="842493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ko-KR" altLang="en-US" sz="2000" b="1" dirty="0">
                <a:solidFill>
                  <a:srgbClr val="0000FF"/>
                </a:solidFill>
              </a:rPr>
              <a:t>□ </a:t>
            </a:r>
            <a:r>
              <a:rPr lang="ko-KR" altLang="en-US" sz="2000" b="1" dirty="0" smtClean="0">
                <a:solidFill>
                  <a:srgbClr val="0000FF"/>
                </a:solidFill>
              </a:rPr>
              <a:t>중앙육아종합지원센터 </a:t>
            </a:r>
            <a:r>
              <a:rPr lang="en-US" altLang="ko-KR" sz="2000" b="1" dirty="0" smtClean="0">
                <a:solidFill>
                  <a:srgbClr val="0000FF"/>
                </a:solidFill>
              </a:rPr>
              <a:t>e-</a:t>
            </a:r>
            <a:r>
              <a:rPr lang="ko-KR" altLang="en-US" sz="2000" b="1" dirty="0" smtClean="0">
                <a:solidFill>
                  <a:srgbClr val="0000FF"/>
                </a:solidFill>
              </a:rPr>
              <a:t>러닝</a:t>
            </a:r>
            <a:r>
              <a:rPr lang="en-US" altLang="ko-KR" sz="2000" b="1" dirty="0">
                <a:solidFill>
                  <a:srgbClr val="0000FF"/>
                </a:solidFill>
              </a:rPr>
              <a:t>(http://lms.educare.or.kr</a:t>
            </a:r>
            <a:r>
              <a:rPr lang="en-US" altLang="ko-KR" sz="2000" b="1" dirty="0" smtClean="0">
                <a:solidFill>
                  <a:srgbClr val="0000FF"/>
                </a:solidFill>
              </a:rPr>
              <a:t>/)</a:t>
            </a:r>
            <a:endParaRPr lang="ko-KR" altLang="en-US" sz="2000" b="1" dirty="0">
              <a:solidFill>
                <a:srgbClr val="0000FF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83568" y="940078"/>
            <a:ext cx="5400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smtClean="0"/>
              <a:t>○ 보육교직원 및 부모용</a:t>
            </a:r>
            <a:r>
              <a:rPr lang="en-US" altLang="ko-KR" b="1" dirty="0" smtClean="0"/>
              <a:t>&gt; </a:t>
            </a:r>
            <a:r>
              <a:rPr lang="ko-KR" altLang="en-US" b="1" dirty="0" smtClean="0"/>
              <a:t>온라인교육 선택</a:t>
            </a:r>
            <a:endParaRPr lang="ko-KR" altLang="en-US" b="1" dirty="0"/>
          </a:p>
        </p:txBody>
      </p:sp>
      <p:sp>
        <p:nvSpPr>
          <p:cNvPr id="7" name="직사각형 6"/>
          <p:cNvSpPr/>
          <p:nvPr/>
        </p:nvSpPr>
        <p:spPr>
          <a:xfrm>
            <a:off x="2771800" y="3465948"/>
            <a:ext cx="1872208" cy="1331204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/>
          <p:cNvSpPr/>
          <p:nvPr/>
        </p:nvSpPr>
        <p:spPr>
          <a:xfrm>
            <a:off x="2843808" y="4221088"/>
            <a:ext cx="864096" cy="36004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모서리가 둥근 사각형 설명선 9"/>
          <p:cNvSpPr/>
          <p:nvPr/>
        </p:nvSpPr>
        <p:spPr>
          <a:xfrm>
            <a:off x="5508104" y="3882424"/>
            <a:ext cx="2687396" cy="1086899"/>
          </a:xfrm>
          <a:prstGeom prst="wedgeRoundRectCallout">
            <a:avLst>
              <a:gd name="adj1" fmla="val -111295"/>
              <a:gd name="adj2" fmla="val -13192"/>
              <a:gd name="adj3" fmla="val 16667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ko-KR" altLang="en-US" sz="1200" b="1" dirty="0" err="1" smtClean="0"/>
              <a:t>메인화면에서</a:t>
            </a:r>
            <a:endParaRPr lang="en-US" altLang="ko-KR" sz="1200" b="1" dirty="0"/>
          </a:p>
          <a:p>
            <a:r>
              <a:rPr lang="en-US" altLang="ko-KR" sz="1200" b="1" dirty="0" smtClean="0"/>
              <a:t>‘</a:t>
            </a:r>
            <a:r>
              <a:rPr lang="ko-KR" altLang="en-US" sz="1200" b="1" dirty="0" smtClean="0"/>
              <a:t>보육교직원 및 부모용 </a:t>
            </a:r>
            <a:r>
              <a:rPr lang="ko-KR" altLang="en-US" sz="1200" b="1" dirty="0" err="1" smtClean="0"/>
              <a:t>개설강좌</a:t>
            </a:r>
            <a:r>
              <a:rPr lang="en-US" altLang="ko-KR" sz="1200" b="1" dirty="0" smtClean="0"/>
              <a:t>’</a:t>
            </a:r>
          </a:p>
          <a:p>
            <a:r>
              <a:rPr lang="ko-KR" altLang="en-US" sz="1200" b="1" dirty="0"/>
              <a:t>에</a:t>
            </a:r>
            <a:r>
              <a:rPr lang="ko-KR" altLang="en-US" sz="1200" b="1" dirty="0" smtClean="0"/>
              <a:t>서 </a:t>
            </a:r>
            <a:r>
              <a:rPr lang="en-US" altLang="ko-KR" sz="1200" b="1" dirty="0" smtClean="0"/>
              <a:t>‘</a:t>
            </a:r>
            <a:r>
              <a:rPr lang="ko-KR" altLang="en-US" sz="1200" b="1" dirty="0" smtClean="0"/>
              <a:t>온라인교육</a:t>
            </a:r>
            <a:r>
              <a:rPr lang="en-US" altLang="ko-KR" sz="1200" b="1" dirty="0" smtClean="0"/>
              <a:t>’</a:t>
            </a:r>
            <a:r>
              <a:rPr lang="ko-KR" altLang="en-US" sz="1200" b="1" dirty="0" smtClean="0"/>
              <a:t> 을 선택합니다</a:t>
            </a:r>
            <a:r>
              <a:rPr lang="en-US" altLang="ko-KR" sz="1200" b="1" dirty="0" smtClean="0"/>
              <a:t>.</a:t>
            </a:r>
            <a:r>
              <a:rPr lang="ko-KR" altLang="en-US" sz="1200" b="1" dirty="0" smtClean="0"/>
              <a:t> </a:t>
            </a:r>
            <a:endParaRPr lang="ko-KR" altLang="en-US" sz="1200" b="1" dirty="0"/>
          </a:p>
        </p:txBody>
      </p:sp>
    </p:spTree>
    <p:extLst>
      <p:ext uri="{BB962C8B-B14F-4D97-AF65-F5344CB8AC3E}">
        <p14:creationId xmlns:p14="http://schemas.microsoft.com/office/powerpoint/2010/main" val="4019314292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3648" y="1439188"/>
            <a:ext cx="6340346" cy="4582099"/>
          </a:xfrm>
          <a:prstGeom prst="rect">
            <a:avLst/>
          </a:prstGeom>
        </p:spPr>
      </p:pic>
      <p:sp>
        <p:nvSpPr>
          <p:cNvPr id="3" name="직사각형 2"/>
          <p:cNvSpPr/>
          <p:nvPr/>
        </p:nvSpPr>
        <p:spPr>
          <a:xfrm>
            <a:off x="467544" y="476672"/>
            <a:ext cx="842493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ko-KR" altLang="en-US" sz="2000" b="1" dirty="0">
                <a:solidFill>
                  <a:srgbClr val="0000FF"/>
                </a:solidFill>
              </a:rPr>
              <a:t>□ </a:t>
            </a:r>
            <a:r>
              <a:rPr lang="ko-KR" altLang="en-US" sz="2000" b="1" dirty="0" smtClean="0">
                <a:solidFill>
                  <a:srgbClr val="0000FF"/>
                </a:solidFill>
              </a:rPr>
              <a:t>중앙육아종합지원센터 </a:t>
            </a:r>
            <a:r>
              <a:rPr lang="en-US" altLang="ko-KR" sz="2000" b="1" dirty="0" smtClean="0">
                <a:solidFill>
                  <a:srgbClr val="0000FF"/>
                </a:solidFill>
              </a:rPr>
              <a:t>e-</a:t>
            </a:r>
            <a:r>
              <a:rPr lang="ko-KR" altLang="en-US" sz="2000" b="1" dirty="0" smtClean="0">
                <a:solidFill>
                  <a:srgbClr val="0000FF"/>
                </a:solidFill>
              </a:rPr>
              <a:t>러닝</a:t>
            </a:r>
            <a:r>
              <a:rPr lang="en-US" altLang="ko-KR" sz="2000" b="1" dirty="0">
                <a:solidFill>
                  <a:srgbClr val="0000FF"/>
                </a:solidFill>
              </a:rPr>
              <a:t>(http://lms.educare.or.kr</a:t>
            </a:r>
            <a:r>
              <a:rPr lang="en-US" altLang="ko-KR" sz="2000" b="1" dirty="0" smtClean="0">
                <a:solidFill>
                  <a:srgbClr val="0000FF"/>
                </a:solidFill>
              </a:rPr>
              <a:t>/)</a:t>
            </a:r>
            <a:endParaRPr lang="ko-KR" altLang="en-US" sz="2000" b="1" dirty="0">
              <a:solidFill>
                <a:srgbClr val="0000FF"/>
              </a:solidFill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2915816" y="5107017"/>
            <a:ext cx="4680520" cy="432048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사각형 10"/>
          <p:cNvSpPr/>
          <p:nvPr/>
        </p:nvSpPr>
        <p:spPr>
          <a:xfrm>
            <a:off x="6804248" y="5179025"/>
            <a:ext cx="421584" cy="36004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모서리가 둥근 사각형 설명선 11"/>
          <p:cNvSpPr/>
          <p:nvPr/>
        </p:nvSpPr>
        <p:spPr>
          <a:xfrm>
            <a:off x="4139952" y="5458403"/>
            <a:ext cx="2664296" cy="803995"/>
          </a:xfrm>
          <a:prstGeom prst="wedgeRoundRectCallout">
            <a:avLst>
              <a:gd name="adj1" fmla="val 60350"/>
              <a:gd name="adj2" fmla="val -52492"/>
              <a:gd name="adj3" fmla="val 16667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altLang="ko-KR" sz="1200" b="1" dirty="0" smtClean="0"/>
              <a:t>‘</a:t>
            </a:r>
            <a:r>
              <a:rPr lang="ko-KR" altLang="en-US" sz="1200" b="1" dirty="0" smtClean="0"/>
              <a:t>수강신청</a:t>
            </a:r>
            <a:r>
              <a:rPr lang="en-US" altLang="ko-KR" sz="1200" b="1" dirty="0" smtClean="0"/>
              <a:t>’</a:t>
            </a:r>
            <a:r>
              <a:rPr lang="ko-KR" altLang="en-US" sz="1200" b="1" dirty="0" smtClean="0"/>
              <a:t> 탭 클릭합니다</a:t>
            </a:r>
            <a:r>
              <a:rPr lang="en-US" altLang="ko-KR" sz="1200" b="1" dirty="0" smtClean="0"/>
              <a:t>.</a:t>
            </a:r>
            <a:endParaRPr lang="ko-KR" altLang="en-US" sz="1200" b="1" dirty="0" smtClean="0"/>
          </a:p>
        </p:txBody>
      </p:sp>
      <p:sp>
        <p:nvSpPr>
          <p:cNvPr id="13" name="TextBox 12"/>
          <p:cNvSpPr txBox="1"/>
          <p:nvPr/>
        </p:nvSpPr>
        <p:spPr>
          <a:xfrm>
            <a:off x="683568" y="940078"/>
            <a:ext cx="5400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smtClean="0"/>
              <a:t>○ 아동학대예방 및 신고의무자교육 </a:t>
            </a:r>
            <a:r>
              <a:rPr lang="en-US" altLang="ko-KR" b="1" dirty="0" smtClean="0"/>
              <a:t>‘</a:t>
            </a:r>
            <a:r>
              <a:rPr lang="ko-KR" altLang="en-US" b="1" dirty="0" smtClean="0"/>
              <a:t>수강신청</a:t>
            </a:r>
            <a:r>
              <a:rPr lang="en-US" altLang="ko-KR" b="1" dirty="0" smtClean="0"/>
              <a:t>‘ </a:t>
            </a:r>
            <a:endParaRPr lang="ko-KR" altLang="en-US" b="1" dirty="0"/>
          </a:p>
        </p:txBody>
      </p:sp>
    </p:spTree>
    <p:extLst>
      <p:ext uri="{BB962C8B-B14F-4D97-AF65-F5344CB8AC3E}">
        <p14:creationId xmlns:p14="http://schemas.microsoft.com/office/powerpoint/2010/main" val="1006445833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3568" y="1810937"/>
            <a:ext cx="7650198" cy="3922319"/>
          </a:xfrm>
          <a:prstGeom prst="rect">
            <a:avLst/>
          </a:prstGeom>
        </p:spPr>
      </p:pic>
      <p:sp>
        <p:nvSpPr>
          <p:cNvPr id="3" name="직사각형 2"/>
          <p:cNvSpPr/>
          <p:nvPr/>
        </p:nvSpPr>
        <p:spPr>
          <a:xfrm>
            <a:off x="467544" y="476672"/>
            <a:ext cx="842493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ko-KR" altLang="en-US" sz="2000" b="1" dirty="0">
                <a:solidFill>
                  <a:srgbClr val="0000FF"/>
                </a:solidFill>
              </a:rPr>
              <a:t>□ </a:t>
            </a:r>
            <a:r>
              <a:rPr lang="ko-KR" altLang="en-US" sz="2000" b="1" dirty="0" smtClean="0">
                <a:solidFill>
                  <a:srgbClr val="0000FF"/>
                </a:solidFill>
              </a:rPr>
              <a:t>중앙육아종합지원센터 </a:t>
            </a:r>
            <a:r>
              <a:rPr lang="en-US" altLang="ko-KR" sz="2000" b="1" dirty="0" smtClean="0">
                <a:solidFill>
                  <a:srgbClr val="0000FF"/>
                </a:solidFill>
              </a:rPr>
              <a:t>e-</a:t>
            </a:r>
            <a:r>
              <a:rPr lang="ko-KR" altLang="en-US" sz="2000" b="1" dirty="0" smtClean="0">
                <a:solidFill>
                  <a:srgbClr val="0000FF"/>
                </a:solidFill>
              </a:rPr>
              <a:t>러닝</a:t>
            </a:r>
            <a:r>
              <a:rPr lang="en-US" altLang="ko-KR" sz="2000" b="1" dirty="0">
                <a:solidFill>
                  <a:srgbClr val="0000FF"/>
                </a:solidFill>
              </a:rPr>
              <a:t>(http://lms.educare.or.kr</a:t>
            </a:r>
            <a:r>
              <a:rPr lang="en-US" altLang="ko-KR" sz="2000" b="1" dirty="0" smtClean="0">
                <a:solidFill>
                  <a:srgbClr val="0000FF"/>
                </a:solidFill>
              </a:rPr>
              <a:t>/)</a:t>
            </a:r>
            <a:endParaRPr lang="ko-KR" altLang="en-US" sz="2000" b="1" dirty="0">
              <a:solidFill>
                <a:srgbClr val="0000FF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55576" y="1063479"/>
            <a:ext cx="5400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smtClean="0"/>
              <a:t>○ 아동학대예방 및 신고의무자교육 </a:t>
            </a:r>
            <a:r>
              <a:rPr lang="en-US" altLang="ko-KR" b="1" dirty="0" smtClean="0"/>
              <a:t>‘</a:t>
            </a:r>
            <a:r>
              <a:rPr lang="ko-KR" altLang="en-US" b="1" dirty="0" smtClean="0"/>
              <a:t>수강신청</a:t>
            </a:r>
            <a:r>
              <a:rPr lang="en-US" altLang="ko-KR" b="1" dirty="0" smtClean="0"/>
              <a:t>‘ </a:t>
            </a:r>
            <a:endParaRPr lang="ko-KR" altLang="en-US" b="1" dirty="0"/>
          </a:p>
        </p:txBody>
      </p:sp>
      <p:sp>
        <p:nvSpPr>
          <p:cNvPr id="13" name="모서리가 둥근 사각형 설명선 12"/>
          <p:cNvSpPr/>
          <p:nvPr/>
        </p:nvSpPr>
        <p:spPr>
          <a:xfrm>
            <a:off x="4292643" y="5409220"/>
            <a:ext cx="2664296" cy="803995"/>
          </a:xfrm>
          <a:prstGeom prst="wedgeRoundRectCallout">
            <a:avLst>
              <a:gd name="adj1" fmla="val 60350"/>
              <a:gd name="adj2" fmla="val -52492"/>
              <a:gd name="adj3" fmla="val 16667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altLang="ko-KR" sz="1200" b="1" dirty="0" smtClean="0"/>
              <a:t>‘</a:t>
            </a:r>
            <a:r>
              <a:rPr lang="ko-KR" altLang="en-US" sz="1200" b="1" dirty="0" smtClean="0"/>
              <a:t>수강신청</a:t>
            </a:r>
            <a:r>
              <a:rPr lang="en-US" altLang="ko-KR" sz="1200" b="1" dirty="0" smtClean="0"/>
              <a:t>’</a:t>
            </a:r>
            <a:r>
              <a:rPr lang="ko-KR" altLang="en-US" sz="1200" b="1" dirty="0" smtClean="0"/>
              <a:t> 탭 클릭합니다</a:t>
            </a:r>
            <a:r>
              <a:rPr lang="en-US" altLang="ko-KR" sz="1200" b="1" dirty="0" smtClean="0"/>
              <a:t>.</a:t>
            </a:r>
            <a:endParaRPr lang="ko-KR" altLang="en-US" sz="1200" b="1" dirty="0" smtClean="0"/>
          </a:p>
        </p:txBody>
      </p:sp>
      <p:sp>
        <p:nvSpPr>
          <p:cNvPr id="14" name="직사각형 13"/>
          <p:cNvSpPr/>
          <p:nvPr/>
        </p:nvSpPr>
        <p:spPr>
          <a:xfrm>
            <a:off x="7236296" y="5229200"/>
            <a:ext cx="1008112" cy="36004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79117101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467544" y="476672"/>
            <a:ext cx="842493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ko-KR" altLang="en-US" sz="2000" b="1" dirty="0">
                <a:solidFill>
                  <a:srgbClr val="0000FF"/>
                </a:solidFill>
              </a:rPr>
              <a:t>□ </a:t>
            </a:r>
            <a:r>
              <a:rPr lang="ko-KR" altLang="en-US" sz="2000" b="1" dirty="0" smtClean="0">
                <a:solidFill>
                  <a:srgbClr val="0000FF"/>
                </a:solidFill>
              </a:rPr>
              <a:t>중앙육아종합지원센터 </a:t>
            </a:r>
            <a:r>
              <a:rPr lang="en-US" altLang="ko-KR" sz="2000" b="1" dirty="0" smtClean="0">
                <a:solidFill>
                  <a:srgbClr val="0000FF"/>
                </a:solidFill>
              </a:rPr>
              <a:t>e-</a:t>
            </a:r>
            <a:r>
              <a:rPr lang="ko-KR" altLang="en-US" sz="2000" b="1" dirty="0" smtClean="0">
                <a:solidFill>
                  <a:srgbClr val="0000FF"/>
                </a:solidFill>
              </a:rPr>
              <a:t>러닝</a:t>
            </a:r>
            <a:r>
              <a:rPr lang="en-US" altLang="ko-KR" sz="2000" b="1" dirty="0">
                <a:solidFill>
                  <a:srgbClr val="0000FF"/>
                </a:solidFill>
              </a:rPr>
              <a:t>(http://lms.educare.or.kr</a:t>
            </a:r>
            <a:r>
              <a:rPr lang="en-US" altLang="ko-KR" sz="2000" b="1" dirty="0" smtClean="0">
                <a:solidFill>
                  <a:srgbClr val="0000FF"/>
                </a:solidFill>
              </a:rPr>
              <a:t>/)</a:t>
            </a:r>
            <a:endParaRPr lang="ko-KR" altLang="en-US" sz="2000" b="1" dirty="0">
              <a:solidFill>
                <a:srgbClr val="0000FF"/>
              </a:solidFill>
            </a:endParaRPr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5576" y="1412776"/>
            <a:ext cx="6264696" cy="4976098"/>
          </a:xfrm>
          <a:prstGeom prst="rect">
            <a:avLst/>
          </a:prstGeom>
        </p:spPr>
      </p:pic>
      <p:sp>
        <p:nvSpPr>
          <p:cNvPr id="15" name="직사각형 14"/>
          <p:cNvSpPr/>
          <p:nvPr/>
        </p:nvSpPr>
        <p:spPr>
          <a:xfrm>
            <a:off x="2339752" y="2996952"/>
            <a:ext cx="4104456" cy="324036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모서리가 둥근 사각형 설명선 15"/>
          <p:cNvSpPr/>
          <p:nvPr/>
        </p:nvSpPr>
        <p:spPr>
          <a:xfrm>
            <a:off x="6205084" y="3861048"/>
            <a:ext cx="2687396" cy="1086899"/>
          </a:xfrm>
          <a:prstGeom prst="wedgeRoundRectCallout">
            <a:avLst>
              <a:gd name="adj1" fmla="val -65819"/>
              <a:gd name="adj2" fmla="val -15619"/>
              <a:gd name="adj3" fmla="val 16667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ko-KR" altLang="en-US" sz="1200" b="1" dirty="0" smtClean="0"/>
              <a:t>본인 소속기관 등을 작성한 후 </a:t>
            </a:r>
            <a:endParaRPr lang="en-US" altLang="ko-KR" sz="1200" b="1" dirty="0" smtClean="0"/>
          </a:p>
          <a:p>
            <a:r>
              <a:rPr lang="ko-KR" altLang="en-US" sz="1200" b="1" dirty="0" smtClean="0"/>
              <a:t>아래 수강신청을 클릭합니다</a:t>
            </a:r>
            <a:r>
              <a:rPr lang="en-US" altLang="ko-KR" sz="1200" b="1" dirty="0" smtClean="0"/>
              <a:t>.</a:t>
            </a:r>
            <a:endParaRPr lang="ko-KR" altLang="en-US" sz="1200" b="1" dirty="0"/>
          </a:p>
        </p:txBody>
      </p:sp>
      <p:sp>
        <p:nvSpPr>
          <p:cNvPr id="17" name="직사각형 16"/>
          <p:cNvSpPr/>
          <p:nvPr/>
        </p:nvSpPr>
        <p:spPr>
          <a:xfrm>
            <a:off x="5076056" y="5773033"/>
            <a:ext cx="720080" cy="36004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TextBox 17"/>
          <p:cNvSpPr txBox="1"/>
          <p:nvPr/>
        </p:nvSpPr>
        <p:spPr>
          <a:xfrm>
            <a:off x="755576" y="1063479"/>
            <a:ext cx="5400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smtClean="0"/>
              <a:t>○ 신청자 소속 확인 후</a:t>
            </a:r>
            <a:r>
              <a:rPr lang="en-US" altLang="ko-KR" b="1" dirty="0"/>
              <a:t> </a:t>
            </a:r>
            <a:r>
              <a:rPr lang="ko-KR" altLang="en-US" b="1" dirty="0" smtClean="0"/>
              <a:t>수강신청 클릭 </a:t>
            </a:r>
            <a:r>
              <a:rPr lang="en-US" altLang="ko-KR" b="1" dirty="0" smtClean="0"/>
              <a:t> </a:t>
            </a:r>
            <a:endParaRPr lang="ko-KR" altLang="en-US" b="1" dirty="0"/>
          </a:p>
        </p:txBody>
      </p:sp>
    </p:spTree>
    <p:extLst>
      <p:ext uri="{BB962C8B-B14F-4D97-AF65-F5344CB8AC3E}">
        <p14:creationId xmlns:p14="http://schemas.microsoft.com/office/powerpoint/2010/main" val="2063024691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467544" y="476672"/>
            <a:ext cx="842493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ko-KR" altLang="en-US" sz="2000" b="1" dirty="0">
                <a:solidFill>
                  <a:srgbClr val="0000FF"/>
                </a:solidFill>
              </a:rPr>
              <a:t>□ </a:t>
            </a:r>
            <a:r>
              <a:rPr lang="ko-KR" altLang="en-US" sz="2000" b="1" dirty="0" smtClean="0">
                <a:solidFill>
                  <a:srgbClr val="0000FF"/>
                </a:solidFill>
              </a:rPr>
              <a:t>중앙육아종합지원센터 </a:t>
            </a:r>
            <a:r>
              <a:rPr lang="en-US" altLang="ko-KR" sz="2000" b="1" dirty="0" smtClean="0">
                <a:solidFill>
                  <a:srgbClr val="0000FF"/>
                </a:solidFill>
              </a:rPr>
              <a:t>e-</a:t>
            </a:r>
            <a:r>
              <a:rPr lang="ko-KR" altLang="en-US" sz="2000" b="1" dirty="0" smtClean="0">
                <a:solidFill>
                  <a:srgbClr val="0000FF"/>
                </a:solidFill>
              </a:rPr>
              <a:t>러닝</a:t>
            </a:r>
            <a:r>
              <a:rPr lang="en-US" altLang="ko-KR" sz="2000" b="1" dirty="0">
                <a:solidFill>
                  <a:srgbClr val="0000FF"/>
                </a:solidFill>
              </a:rPr>
              <a:t>(http://lms.educare.or.kr</a:t>
            </a:r>
            <a:r>
              <a:rPr lang="en-US" altLang="ko-KR" sz="2000" b="1" dirty="0" smtClean="0">
                <a:solidFill>
                  <a:srgbClr val="0000FF"/>
                </a:solidFill>
              </a:rPr>
              <a:t>/)</a:t>
            </a:r>
            <a:endParaRPr lang="ko-KR" altLang="en-US" sz="2000" b="1" dirty="0">
              <a:solidFill>
                <a:srgbClr val="0000FF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55576" y="1063479"/>
            <a:ext cx="5400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smtClean="0"/>
              <a:t>○ 아동학대예방 및 신고의무자교육 수강하기 </a:t>
            </a:r>
            <a:endParaRPr lang="ko-KR" altLang="en-US" b="1" dirty="0"/>
          </a:p>
        </p:txBody>
      </p:sp>
      <p:pic>
        <p:nvPicPr>
          <p:cNvPr id="12" name="그림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536" y="1577270"/>
            <a:ext cx="8080967" cy="4058766"/>
          </a:xfrm>
          <a:prstGeom prst="rect">
            <a:avLst/>
          </a:prstGeom>
        </p:spPr>
      </p:pic>
      <p:sp>
        <p:nvSpPr>
          <p:cNvPr id="19" name="모서리가 둥근 사각형 설명선 18"/>
          <p:cNvSpPr/>
          <p:nvPr/>
        </p:nvSpPr>
        <p:spPr>
          <a:xfrm>
            <a:off x="5796136" y="4797152"/>
            <a:ext cx="2376264" cy="1152128"/>
          </a:xfrm>
          <a:prstGeom prst="wedgeRoundRectCallout">
            <a:avLst>
              <a:gd name="adj1" fmla="val -15651"/>
              <a:gd name="adj2" fmla="val -111253"/>
              <a:gd name="adj3" fmla="val 16667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ko-KR" altLang="en-US" sz="1200" b="1" dirty="0" smtClean="0"/>
              <a:t>수강하기를 클릭하여 강의를 수강합니다</a:t>
            </a:r>
            <a:r>
              <a:rPr lang="en-US" altLang="ko-KR" sz="1200" b="1" dirty="0" smtClean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939785120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467544" y="476672"/>
            <a:ext cx="842493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ko-KR" altLang="en-US" sz="2000" b="1" dirty="0">
                <a:solidFill>
                  <a:srgbClr val="0000FF"/>
                </a:solidFill>
              </a:rPr>
              <a:t>□ </a:t>
            </a:r>
            <a:r>
              <a:rPr lang="ko-KR" altLang="en-US" sz="2000" b="1" dirty="0" smtClean="0">
                <a:solidFill>
                  <a:srgbClr val="0000FF"/>
                </a:solidFill>
              </a:rPr>
              <a:t>중앙육아종합지원센터 </a:t>
            </a:r>
            <a:r>
              <a:rPr lang="en-US" altLang="ko-KR" sz="2000" b="1" dirty="0" smtClean="0">
                <a:solidFill>
                  <a:srgbClr val="0000FF"/>
                </a:solidFill>
              </a:rPr>
              <a:t>e-</a:t>
            </a:r>
            <a:r>
              <a:rPr lang="ko-KR" altLang="en-US" sz="2000" b="1" dirty="0" smtClean="0">
                <a:solidFill>
                  <a:srgbClr val="0000FF"/>
                </a:solidFill>
              </a:rPr>
              <a:t>러닝</a:t>
            </a:r>
            <a:r>
              <a:rPr lang="en-US" altLang="ko-KR" sz="2000" b="1" dirty="0">
                <a:solidFill>
                  <a:srgbClr val="0000FF"/>
                </a:solidFill>
              </a:rPr>
              <a:t>(http://lms.educare.or.kr</a:t>
            </a:r>
            <a:r>
              <a:rPr lang="en-US" altLang="ko-KR" sz="2000" b="1" dirty="0" smtClean="0">
                <a:solidFill>
                  <a:srgbClr val="0000FF"/>
                </a:solidFill>
              </a:rPr>
              <a:t>/)</a:t>
            </a:r>
            <a:endParaRPr lang="ko-KR" altLang="en-US" sz="2000" b="1" dirty="0">
              <a:solidFill>
                <a:srgbClr val="0000FF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55576" y="1063479"/>
            <a:ext cx="5400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smtClean="0"/>
              <a:t>○ 수료증 발급</a:t>
            </a:r>
            <a:endParaRPr lang="ko-KR" altLang="en-US" b="1" dirty="0"/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5576" y="1576436"/>
            <a:ext cx="7529010" cy="3705128"/>
          </a:xfrm>
          <a:prstGeom prst="rect">
            <a:avLst/>
          </a:prstGeom>
        </p:spPr>
      </p:pic>
      <p:sp>
        <p:nvSpPr>
          <p:cNvPr id="11" name="모서리가 둥근 사각형 설명선 10"/>
          <p:cNvSpPr/>
          <p:nvPr/>
        </p:nvSpPr>
        <p:spPr>
          <a:xfrm>
            <a:off x="5220072" y="4941168"/>
            <a:ext cx="2952328" cy="1152128"/>
          </a:xfrm>
          <a:prstGeom prst="wedgeRoundRectCallout">
            <a:avLst>
              <a:gd name="adj1" fmla="val 1324"/>
              <a:gd name="adj2" fmla="val -110490"/>
              <a:gd name="adj3" fmla="val 16667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ko-KR" altLang="en-US" sz="1200" b="1" dirty="0" err="1" smtClean="0"/>
              <a:t>마이페이지</a:t>
            </a:r>
            <a:r>
              <a:rPr lang="en-US" altLang="ko-KR" sz="1200" b="1" dirty="0" smtClean="0"/>
              <a:t>&gt;</a:t>
            </a:r>
            <a:r>
              <a:rPr lang="ko-KR" altLang="en-US" sz="1200" b="1" dirty="0" err="1" smtClean="0"/>
              <a:t>나의강의실</a:t>
            </a:r>
            <a:r>
              <a:rPr lang="en-US" altLang="ko-KR" sz="1200" b="1" dirty="0" smtClean="0"/>
              <a:t>&gt;</a:t>
            </a:r>
            <a:r>
              <a:rPr lang="ko-KR" altLang="en-US" sz="1200" b="1" dirty="0" smtClean="0"/>
              <a:t>수강완료과정에서 </a:t>
            </a:r>
            <a:r>
              <a:rPr lang="en-US" altLang="ko-KR" sz="1200" b="1" dirty="0" smtClean="0"/>
              <a:t>‘</a:t>
            </a:r>
            <a:r>
              <a:rPr lang="ko-KR" altLang="en-US" sz="1200" b="1" dirty="0" smtClean="0"/>
              <a:t>수료</a:t>
            </a:r>
            <a:r>
              <a:rPr lang="en-US" altLang="ko-KR" sz="1200" b="1" dirty="0" smtClean="0"/>
              <a:t>＇</a:t>
            </a:r>
            <a:r>
              <a:rPr lang="ko-KR" altLang="en-US" sz="1200" b="1" dirty="0" smtClean="0"/>
              <a:t>확인 후</a:t>
            </a:r>
            <a:r>
              <a:rPr lang="en-US" altLang="ko-KR" sz="1200" b="1" dirty="0" smtClean="0"/>
              <a:t>, ‘</a:t>
            </a:r>
            <a:r>
              <a:rPr lang="ko-KR" altLang="en-US" sz="1200" b="1" dirty="0" smtClean="0"/>
              <a:t>수료증</a:t>
            </a:r>
            <a:r>
              <a:rPr lang="en-US" altLang="ko-KR" sz="1200" b="1" dirty="0" smtClean="0"/>
              <a:t>’ </a:t>
            </a:r>
            <a:r>
              <a:rPr lang="ko-KR" altLang="en-US" sz="1200" b="1" dirty="0" smtClean="0"/>
              <a:t>클릭하여 수료증을 발급합니다</a:t>
            </a:r>
            <a:r>
              <a:rPr lang="en-US" altLang="ko-KR" sz="1200" b="1" dirty="0" smtClean="0"/>
              <a:t>. </a:t>
            </a:r>
          </a:p>
        </p:txBody>
      </p:sp>
      <p:sp>
        <p:nvSpPr>
          <p:cNvPr id="13" name="직사각형 12"/>
          <p:cNvSpPr/>
          <p:nvPr/>
        </p:nvSpPr>
        <p:spPr>
          <a:xfrm>
            <a:off x="6444208" y="3949416"/>
            <a:ext cx="576064" cy="36004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0265930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470</TotalTime>
  <Words>1587</Words>
  <Application>Microsoft Office PowerPoint</Application>
  <PresentationFormat>화면 슬라이드 쇼(4:3)</PresentationFormat>
  <Paragraphs>308</Paragraphs>
  <Slides>47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47</vt:i4>
      </vt:variant>
    </vt:vector>
  </HeadingPairs>
  <TitlesOfParts>
    <vt:vector size="51" baseType="lpstr">
      <vt:lpstr>맑은 고딕</vt:lpstr>
      <vt:lpstr>Arial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ok</dc:creator>
  <cp:lastModifiedBy>user</cp:lastModifiedBy>
  <cp:revision>50</cp:revision>
  <dcterms:created xsi:type="dcterms:W3CDTF">2019-02-26T03:44:27Z</dcterms:created>
  <dcterms:modified xsi:type="dcterms:W3CDTF">2020-01-31T07:47:44Z</dcterms:modified>
</cp:coreProperties>
</file>